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8" r:id="rId5"/>
    <p:sldId id="257" r:id="rId6"/>
    <p:sldId id="262" r:id="rId7"/>
    <p:sldId id="263" r:id="rId8"/>
    <p:sldId id="281" r:id="rId9"/>
    <p:sldId id="282" r:id="rId10"/>
    <p:sldId id="283" r:id="rId11"/>
    <p:sldId id="264" r:id="rId12"/>
    <p:sldId id="284" r:id="rId13"/>
    <p:sldId id="285" r:id="rId14"/>
    <p:sldId id="286" r:id="rId15"/>
    <p:sldId id="287" r:id="rId16"/>
    <p:sldId id="259" r:id="rId17"/>
    <p:sldId id="265" r:id="rId18"/>
    <p:sldId id="288" r:id="rId19"/>
    <p:sldId id="289" r:id="rId20"/>
    <p:sldId id="266" r:id="rId21"/>
    <p:sldId id="290" r:id="rId22"/>
    <p:sldId id="291" r:id="rId23"/>
    <p:sldId id="267" r:id="rId24"/>
    <p:sldId id="308" r:id="rId25"/>
    <p:sldId id="260" r:id="rId26"/>
    <p:sldId id="268" r:id="rId27"/>
    <p:sldId id="310" r:id="rId28"/>
    <p:sldId id="309" r:id="rId29"/>
    <p:sldId id="311" r:id="rId30"/>
    <p:sldId id="312" r:id="rId31"/>
    <p:sldId id="313" r:id="rId32"/>
    <p:sldId id="314" r:id="rId33"/>
    <p:sldId id="315" r:id="rId34"/>
    <p:sldId id="261" r:id="rId35"/>
    <p:sldId id="317" r:id="rId36"/>
    <p:sldId id="320" r:id="rId37"/>
    <p:sldId id="319" r:id="rId38"/>
    <p:sldId id="32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C4B8"/>
    <a:srgbClr val="15B1B8"/>
    <a:srgbClr val="24B0D2"/>
    <a:srgbClr val="067ABA"/>
    <a:srgbClr val="DDE9E8"/>
    <a:srgbClr val="DFE4E9"/>
    <a:srgbClr val="F2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76"/>
  </p:normalViewPr>
  <p:slideViewPr>
    <p:cSldViewPr snapToGrid="0" snapToObjects="1">
      <p:cViewPr varScale="1">
        <p:scale>
          <a:sx n="58" d="100"/>
          <a:sy n="58" d="100"/>
        </p:scale>
        <p:origin x="-90" y="-1530"/>
      </p:cViewPr>
      <p:guideLst>
        <p:guide orient="horz" pos="2138"/>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CF912-D16B-4D62-9FCB-4B859A06011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A219-AFB3-4262-B118-BD901D2AE21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形状 7"/>
          <p:cNvSpPr/>
          <p:nvPr userDrawn="1"/>
        </p:nvSpPr>
        <p:spPr>
          <a:xfrm>
            <a:off x="3348317" y="564775"/>
            <a:ext cx="5701553" cy="874059"/>
          </a:xfrm>
          <a:custGeom>
            <a:avLst/>
            <a:gdLst>
              <a:gd name="connsiteX0" fmla="*/ 174812 w 5701553"/>
              <a:gd name="connsiteY0" fmla="*/ 26894 h 874059"/>
              <a:gd name="connsiteX1" fmla="*/ 0 w 5701553"/>
              <a:gd name="connsiteY1" fmla="*/ 874059 h 874059"/>
              <a:gd name="connsiteX2" fmla="*/ 5499847 w 5701553"/>
              <a:gd name="connsiteY2" fmla="*/ 632012 h 874059"/>
              <a:gd name="connsiteX3" fmla="*/ 5701553 w 5701553"/>
              <a:gd name="connsiteY3" fmla="*/ 0 h 874059"/>
              <a:gd name="connsiteX4" fmla="*/ 174812 w 5701553"/>
              <a:gd name="connsiteY4" fmla="*/ 26894 h 87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1553" h="874059">
                <a:moveTo>
                  <a:pt x="174812" y="26894"/>
                </a:moveTo>
                <a:lnTo>
                  <a:pt x="0" y="874059"/>
                </a:lnTo>
                <a:lnTo>
                  <a:pt x="5499847" y="632012"/>
                </a:lnTo>
                <a:lnTo>
                  <a:pt x="5701553" y="0"/>
                </a:lnTo>
                <a:lnTo>
                  <a:pt x="174812" y="26894"/>
                </a:lnTo>
                <a:close/>
              </a:path>
            </a:pathLst>
          </a:custGeom>
          <a:ln>
            <a:noFill/>
          </a:ln>
          <a:effectLst>
            <a:outerShdw blurRad="50800" dist="76200" algn="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r>
              <a:rPr lang="en-US" altLang="zh-CN" sz="100" dirty="0" smtClean="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a:p>
            <a:r>
              <a:rPr lang="zh-CN" altLang="en-US" sz="100" dirty="0" smtClean="0">
                <a:solidFill>
                  <a:prstClr val="white"/>
                </a:solidFill>
                <a:latin typeface="Calibri" panose="020F0502020204030204"/>
                <a:ea typeface="宋体" panose="02010600030101010101" pitchFamily="2" charset="-122"/>
              </a:rPr>
              <a:t>字体下载：</a:t>
            </a:r>
            <a:r>
              <a:rPr lang="en-US" altLang="zh-CN" sz="100" dirty="0" smtClean="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59004-2088-C743-9020-07753CBF1D0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8" name="直角三角形 7"/>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1" cstate="screen"/>
          <a:srcRect/>
          <a:stretch>
            <a:fillRect/>
          </a:stretch>
        </p:blipFill>
        <p:spPr>
          <a:xfrm>
            <a:off x="4489796" y="0"/>
            <a:ext cx="7702204" cy="1508760"/>
          </a:xfrm>
          <a:prstGeom prst="rect">
            <a:avLst/>
          </a:prstGeom>
        </p:spPr>
      </p:pic>
      <p:pic>
        <p:nvPicPr>
          <p:cNvPr id="5" name="图片 4"/>
          <p:cNvPicPr>
            <a:picLocks noChangeAspect="1"/>
          </p:cNvPicPr>
          <p:nvPr/>
        </p:nvPicPr>
        <p:blipFill rotWithShape="1">
          <a:blip r:embed="rId2" cstate="screen"/>
          <a:srcRect t="20800" r="52969"/>
          <a:stretch>
            <a:fillRect/>
          </a:stretch>
        </p:blipFill>
        <p:spPr>
          <a:xfrm>
            <a:off x="-1" y="4114800"/>
            <a:ext cx="6255327" cy="2743200"/>
          </a:xfrm>
          <a:prstGeom prst="rect">
            <a:avLst/>
          </a:prstGeom>
        </p:spPr>
      </p:pic>
      <p:sp>
        <p:nvSpPr>
          <p:cNvPr id="9" name="文本框 8"/>
          <p:cNvSpPr txBox="1"/>
          <p:nvPr/>
        </p:nvSpPr>
        <p:spPr>
          <a:xfrm>
            <a:off x="4183460" y="2321504"/>
            <a:ext cx="4890135" cy="829945"/>
          </a:xfrm>
          <a:prstGeom prst="rect">
            <a:avLst/>
          </a:prstGeom>
          <a:noFill/>
        </p:spPr>
        <p:txBody>
          <a:bodyPr wrap="none" rtlCol="0">
            <a:spAutoFit/>
          </a:bodyPr>
          <a:lstStyle/>
          <a:p>
            <a:pPr algn="ctr"/>
            <a:r>
              <a:rPr lang="en-US" altLang="zh-CN" sz="4800" b="1" cap="all" dirty="0" smtClean="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UML2</a:t>
            </a:r>
            <a:r>
              <a:rPr lang="zh-CN" altLang="en-US" sz="4800" b="1" cap="all" dirty="0" smtClean="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：界面</a:t>
            </a:r>
            <a:r>
              <a:rPr lang="zh-CN" altLang="en-US" sz="4800" b="1" cap="all"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原型</a:t>
            </a:r>
            <a:endParaRPr kumimoji="1" lang="zh-CN" altLang="en-US" sz="4800"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4573615" y="3541934"/>
            <a:ext cx="3401060" cy="737235"/>
          </a:xfrm>
          <a:prstGeom prst="rect">
            <a:avLst/>
          </a:prstGeom>
          <a:noFill/>
        </p:spPr>
        <p:txBody>
          <a:bodyPr wrap="none" rtlCol="0">
            <a:spAutoFit/>
          </a:bodyPr>
          <a:lstStyle/>
          <a:p>
            <a:pPr algn="l"/>
            <a:r>
              <a:rPr kumimoji="1" lang="zh-CN" altLang="en-US" sz="1400" dirty="0">
                <a:solidFill>
                  <a:schemeClr val="tx1">
                    <a:lumMod val="75000"/>
                    <a:lumOff val="25000"/>
                  </a:schemeClr>
                </a:solidFill>
              </a:rPr>
              <a:t>汇报人</a:t>
            </a:r>
            <a:r>
              <a:rPr kumimoji="1" lang="zh-CN" altLang="en-US" sz="1400" dirty="0" smtClean="0">
                <a:solidFill>
                  <a:schemeClr val="tx1">
                    <a:lumMod val="75000"/>
                    <a:lumOff val="25000"/>
                  </a:schemeClr>
                </a:solidFill>
              </a:rPr>
              <a:t>：</a:t>
            </a:r>
            <a:r>
              <a:rPr kumimoji="1" lang="en-US" altLang="zh-CN" sz="1400" dirty="0" smtClean="0">
                <a:solidFill>
                  <a:schemeClr val="tx1">
                    <a:lumMod val="75000"/>
                    <a:lumOff val="25000"/>
                  </a:schemeClr>
                </a:solidFill>
              </a:rPr>
              <a:t>G17</a:t>
            </a:r>
            <a:r>
              <a:rPr kumimoji="1" lang="zh-CN" altLang="en-US" sz="1400" dirty="0" smtClean="0">
                <a:solidFill>
                  <a:schemeClr val="tx1">
                    <a:lumMod val="75000"/>
                    <a:lumOff val="25000"/>
                  </a:schemeClr>
                </a:solidFill>
              </a:rPr>
              <a:t>    </a:t>
            </a:r>
            <a:endParaRPr kumimoji="1" lang="zh-CN" altLang="en-US" sz="1400" dirty="0" smtClean="0">
              <a:solidFill>
                <a:schemeClr val="tx1">
                  <a:lumMod val="75000"/>
                  <a:lumOff val="25000"/>
                </a:schemeClr>
              </a:solidFill>
            </a:endParaRPr>
          </a:p>
          <a:p>
            <a:pPr algn="l"/>
            <a:r>
              <a:rPr lang="zh-CN" altLang="en-US" sz="1400" dirty="0">
                <a:sym typeface="+mn-ea"/>
              </a:rPr>
              <a:t>组长：童欣 </a:t>
            </a:r>
            <a:endParaRPr lang="en-US" altLang="zh-CN" sz="1400" dirty="0">
              <a:solidFill>
                <a:schemeClr val="tx1"/>
              </a:solidFill>
            </a:endParaRPr>
          </a:p>
          <a:p>
            <a:pPr algn="l"/>
            <a:r>
              <a:rPr lang="zh-CN" altLang="en-US" sz="1400" dirty="0">
                <a:sym typeface="+mn-ea"/>
              </a:rPr>
              <a:t>组员：吴自强 陈雅菁 陈婧唯 刘震 张天颖</a:t>
            </a:r>
            <a:endParaRPr kumimoji="1" lang="zh-CN" altLang="en-US" sz="1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by="(-#ppt_w*2)" calcmode="lin" valueType="num">
                                      <p:cBhvr rctx="PPT">
                                        <p:cTn id="21" dur="500" autoRev="1" fill="hold">
                                          <p:stCondLst>
                                            <p:cond delay="0"/>
                                          </p:stCondLst>
                                        </p:cTn>
                                        <p:tgtEl>
                                          <p:spTgt spid="9"/>
                                        </p:tgtEl>
                                        <p:attrNameLst>
                                          <p:attrName>ppt_w</p:attrName>
                                        </p:attrNameLst>
                                      </p:cBhvr>
                                    </p:anim>
                                    <p:anim by="(#ppt_w*0.50)" calcmode="lin" valueType="num">
                                      <p:cBhvr>
                                        <p:cTn id="22" dur="500" decel="50000" autoRev="1" fill="hold">
                                          <p:stCondLst>
                                            <p:cond delay="0"/>
                                          </p:stCondLst>
                                        </p:cTn>
                                        <p:tgtEl>
                                          <p:spTgt spid="9"/>
                                        </p:tgtEl>
                                        <p:attrNameLst>
                                          <p:attrName>ppt_x</p:attrName>
                                        </p:attrNameLst>
                                      </p:cBhvr>
                                    </p:anim>
                                    <p:anim from="(-#ppt_h/2)" to="(#ppt_y)" calcmode="lin" valueType="num">
                                      <p:cBhvr>
                                        <p:cTn id="23" dur="1000" fill="hold">
                                          <p:stCondLst>
                                            <p:cond delay="0"/>
                                          </p:stCondLst>
                                        </p:cTn>
                                        <p:tgtEl>
                                          <p:spTgt spid="9"/>
                                        </p:tgtEl>
                                        <p:attrNameLst>
                                          <p:attrName>ppt_y</p:attrName>
                                        </p:attrNameLst>
                                      </p:cBhvr>
                                    </p:anim>
                                    <p:animRot by="21600000">
                                      <p:cBhvr>
                                        <p:cTn id="24" dur="1000" fill="hold">
                                          <p:stCondLst>
                                            <p:cond delay="0"/>
                                          </p:stCondLst>
                                        </p:cTn>
                                        <p:tgtEl>
                                          <p:spTgt spid="9"/>
                                        </p:tgtEl>
                                        <p:attrNameLst>
                                          <p:attrName>r</p:attrName>
                                        </p:attrNameLst>
                                      </p:cBhvr>
                                    </p:animRot>
                                  </p:childTnLst>
                                </p:cTn>
                              </p:par>
                            </p:childTnLst>
                          </p:cTn>
                        </p:par>
                        <p:par>
                          <p:cTn id="25" fill="hold">
                            <p:stCondLst>
                              <p:cond delay="2799"/>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dirty="0" smtClean="0">
                <a:sym typeface="+mn-ea"/>
              </a:rPr>
              <a:t>可用性分析与评估</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5077460"/>
          </a:xfrm>
          <a:prstGeom prst="rect">
            <a:avLst/>
          </a:prstGeom>
          <a:noFill/>
        </p:spPr>
        <p:txBody>
          <a:bodyPr wrap="square" rtlCol="0">
            <a:spAutoFit/>
          </a:bodyPr>
          <a:p>
            <a:pPr lvl="0"/>
            <a:r>
              <a:rPr lang="zh-CN" altLang="zh-CN" sz="3600" dirty="0">
                <a:sym typeface="+mn-ea"/>
              </a:rPr>
              <a:t>图形用户界面设计的一般原则：</a:t>
            </a:r>
            <a:endParaRPr lang="zh-CN" altLang="zh-CN" sz="3600" dirty="0"/>
          </a:p>
          <a:p>
            <a:pPr lvl="0"/>
            <a:endParaRPr lang="zh-CN" altLang="zh-CN" sz="3600" dirty="0"/>
          </a:p>
          <a:p>
            <a:pPr lvl="0"/>
            <a:r>
              <a:rPr lang="zh-CN" altLang="zh-CN" sz="3600" dirty="0">
                <a:sym typeface="+mn-ea"/>
              </a:rPr>
              <a:t>界面：具有</a:t>
            </a:r>
            <a:r>
              <a:rPr lang="zh-CN" altLang="zh-CN" sz="3600" b="1" dirty="0">
                <a:solidFill>
                  <a:srgbClr val="FB581F"/>
                </a:solidFill>
                <a:sym typeface="+mn-ea"/>
              </a:rPr>
              <a:t>一致性、合理划分并高效实用</a:t>
            </a:r>
            <a:r>
              <a:rPr lang="zh-CN" altLang="zh-CN" sz="3600" dirty="0">
                <a:sym typeface="+mn-ea"/>
              </a:rPr>
              <a:t>显示屏幕</a:t>
            </a:r>
            <a:endParaRPr lang="zh-CN" altLang="zh-CN" sz="3600" dirty="0"/>
          </a:p>
          <a:p>
            <a:pPr lvl="0"/>
            <a:endParaRPr lang="zh-CN" altLang="zh-CN" sz="3600" dirty="0"/>
          </a:p>
          <a:p>
            <a:pPr lvl="0"/>
            <a:r>
              <a:rPr lang="zh-CN" altLang="zh-CN" sz="3600" dirty="0">
                <a:sym typeface="+mn-ea"/>
              </a:rPr>
              <a:t>功能：具有</a:t>
            </a:r>
            <a:r>
              <a:rPr lang="zh-CN" altLang="zh-CN" sz="3600" b="1" dirty="0">
                <a:solidFill>
                  <a:srgbClr val="FB581F"/>
                </a:solidFill>
                <a:sym typeface="+mn-ea"/>
              </a:rPr>
              <a:t>快捷方式、提供错误处理功能、提供信息反馈、允许操作可逆</a:t>
            </a:r>
            <a:endParaRPr lang="zh-CN" altLang="zh-CN" sz="3600" b="1" dirty="0">
              <a:solidFill>
                <a:srgbClr val="FB581F"/>
              </a:solidFill>
            </a:endParaRPr>
          </a:p>
          <a:p>
            <a:pPr lvl="0"/>
            <a:endParaRPr lang="zh-CN" altLang="zh-CN" sz="3600" b="1" dirty="0">
              <a:solidFill>
                <a:srgbClr val="FB581F"/>
              </a:solidFill>
            </a:endParaRPr>
          </a:p>
          <a:p>
            <a:pPr lvl="0"/>
            <a:r>
              <a:rPr lang="zh-CN" altLang="zh-CN" sz="3600" dirty="0">
                <a:sym typeface="+mn-ea"/>
              </a:rPr>
              <a:t>用户使用：</a:t>
            </a:r>
            <a:r>
              <a:rPr lang="zh-CN" altLang="zh-CN" sz="3600" b="1" dirty="0">
                <a:solidFill>
                  <a:srgbClr val="FB581F"/>
                </a:solidFill>
                <a:sym typeface="+mn-ea"/>
              </a:rPr>
              <a:t>设计良好的帮助文档</a:t>
            </a:r>
            <a:endParaRPr lang="zh-CN" altLang="zh-CN" sz="3600" b="1" dirty="0">
              <a:solidFill>
                <a:srgbClr val="FB581F"/>
              </a:solidFill>
            </a:endParaRPr>
          </a:p>
          <a:p>
            <a:endParaRPr lang="zh-CN" altLang="en-US" b="1" dirty="0" smtClean="0"/>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676525" cy="521970"/>
          </a:xfrm>
          <a:prstGeom prst="rect">
            <a:avLst/>
          </a:prstGeom>
          <a:noFill/>
        </p:spPr>
        <p:txBody>
          <a:bodyPr wrap="none" rtlCol="0">
            <a:spAutoFit/>
          </a:bodyPr>
          <a:lstStyle/>
          <a:p>
            <a:pPr algn="l"/>
            <a:r>
              <a:rPr lang="zh-CN" altLang="en-US" sz="2800" b="1" dirty="0">
                <a:latin typeface="+mj-ea"/>
                <a:ea typeface="+mj-ea"/>
                <a:sym typeface="+mn-ea"/>
              </a:rPr>
              <a:t>多通道交互技术</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1753235"/>
          </a:xfrm>
          <a:prstGeom prst="rect">
            <a:avLst/>
          </a:prstGeom>
          <a:noFill/>
        </p:spPr>
        <p:txBody>
          <a:bodyPr wrap="square" rtlCol="0">
            <a:spAutoFit/>
          </a:bodyPr>
          <a:p>
            <a:pPr lvl="0"/>
            <a:r>
              <a:rPr lang="zh-CN" altLang="zh-CN" sz="3600" dirty="0">
                <a:sym typeface="+mn-ea"/>
              </a:rPr>
              <a:t>多通道交互就是指用户可以通过多种方式进行人机交互</a:t>
            </a:r>
            <a:endParaRPr lang="zh-CN" altLang="zh-CN" sz="3600" b="1" dirty="0">
              <a:solidFill>
                <a:srgbClr val="FB581F"/>
              </a:solidFill>
            </a:endParaRPr>
          </a:p>
          <a:p>
            <a:endParaRPr lang="zh-CN" altLang="en-US" b="1" dirty="0" smtClean="0"/>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6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388995" cy="521970"/>
          </a:xfrm>
          <a:prstGeom prst="rect">
            <a:avLst/>
          </a:prstGeom>
          <a:noFill/>
        </p:spPr>
        <p:txBody>
          <a:bodyPr wrap="none" rtlCol="0">
            <a:spAutoFit/>
          </a:bodyPr>
          <a:lstStyle/>
          <a:p>
            <a:pPr algn="l"/>
            <a:r>
              <a:rPr lang="zh-CN" altLang="en-US" sz="2800" b="1" dirty="0">
                <a:latin typeface="+mj-ea"/>
                <a:ea typeface="+mj-ea"/>
                <a:sym typeface="+mn-ea"/>
              </a:rPr>
              <a:t>认知与智能用户</a:t>
            </a:r>
            <a:r>
              <a:rPr lang="zh-CN" altLang="en-US" sz="2800" b="1" dirty="0" smtClean="0">
                <a:latin typeface="+mj-ea"/>
                <a:ea typeface="+mj-ea"/>
                <a:sym typeface="+mn-ea"/>
              </a:rPr>
              <a:t>界面</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2306955"/>
          </a:xfrm>
          <a:prstGeom prst="rect">
            <a:avLst/>
          </a:prstGeom>
          <a:noFill/>
        </p:spPr>
        <p:txBody>
          <a:bodyPr wrap="square" rtlCol="0">
            <a:spAutoFit/>
          </a:bodyPr>
          <a:p>
            <a:pPr lvl="0"/>
            <a:r>
              <a:rPr lang="zh-CN" altLang="zh-CN" sz="3600" dirty="0">
                <a:sym typeface="+mn-ea"/>
              </a:rPr>
              <a:t>智能用户界面的最终目标是使人机交互和人人交互一样自然方便</a:t>
            </a:r>
            <a:endParaRPr lang="zh-CN" altLang="en-US" sz="3600" dirty="0"/>
          </a:p>
          <a:p>
            <a:pPr lvl="0"/>
            <a:endParaRPr lang="zh-CN" altLang="zh-CN" sz="3600" b="1" dirty="0">
              <a:solidFill>
                <a:srgbClr val="FB581F"/>
              </a:solidFill>
            </a:endParaRPr>
          </a:p>
          <a:p>
            <a:endParaRPr lang="zh-CN" altLang="en-US" b="1" dirty="0" smtClean="0"/>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99"/>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388995" cy="521970"/>
          </a:xfrm>
          <a:prstGeom prst="rect">
            <a:avLst/>
          </a:prstGeom>
          <a:noFill/>
        </p:spPr>
        <p:txBody>
          <a:bodyPr wrap="none" rtlCol="0">
            <a:spAutoFit/>
          </a:bodyPr>
          <a:lstStyle/>
          <a:p>
            <a:pPr algn="l"/>
            <a:r>
              <a:rPr lang="zh-CN" altLang="en-US" sz="2800" b="1" dirty="0">
                <a:latin typeface="+mj-ea"/>
                <a:ea typeface="+mj-ea"/>
                <a:sym typeface="+mn-ea"/>
              </a:rPr>
              <a:t>认知与智能用户</a:t>
            </a:r>
            <a:r>
              <a:rPr lang="zh-CN" altLang="en-US" sz="2800" b="1" dirty="0" smtClean="0">
                <a:latin typeface="+mj-ea"/>
                <a:ea typeface="+mj-ea"/>
                <a:sym typeface="+mn-ea"/>
              </a:rPr>
              <a:t>界面</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2306955"/>
          </a:xfrm>
          <a:prstGeom prst="rect">
            <a:avLst/>
          </a:prstGeom>
          <a:noFill/>
        </p:spPr>
        <p:txBody>
          <a:bodyPr wrap="square" rtlCol="0">
            <a:spAutoFit/>
          </a:bodyPr>
          <a:p>
            <a:pPr lvl="0"/>
            <a:r>
              <a:rPr lang="zh-CN" altLang="zh-CN" sz="3600" dirty="0">
                <a:sym typeface="+mn-ea"/>
              </a:rPr>
              <a:t>智能用户界面的最终目标是使人机交互和人人交互一样自然方便</a:t>
            </a:r>
            <a:endParaRPr lang="zh-CN" altLang="en-US" sz="3600" dirty="0"/>
          </a:p>
          <a:p>
            <a:pPr lvl="0"/>
            <a:endParaRPr lang="zh-CN" altLang="zh-CN" sz="3600" b="1" dirty="0">
              <a:solidFill>
                <a:srgbClr val="FB581F"/>
              </a:solidFill>
            </a:endParaRPr>
          </a:p>
          <a:p>
            <a:endParaRPr lang="zh-CN" altLang="en-US" b="1" dirty="0" smtClean="0"/>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99"/>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1"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067A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2</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accent2"/>
                </a:solidFill>
                <a:latin typeface="微软雅黑" panose="020B0503020204020204" charset="-122"/>
                <a:ea typeface="微软雅黑" panose="020B0503020204020204" charset="-122"/>
                <a:sym typeface="+mn-ea"/>
              </a:rPr>
              <a:t>界面</a:t>
            </a:r>
            <a:r>
              <a:rPr lang="zh-CN" altLang="en-US" sz="3200" b="1" dirty="0" smtClean="0">
                <a:solidFill>
                  <a:schemeClr val="accent2"/>
                </a:solidFill>
                <a:latin typeface="微软雅黑" panose="020B0503020204020204" charset="-122"/>
                <a:ea typeface="微软雅黑" panose="020B0503020204020204" charset="-122"/>
                <a:sym typeface="+mn-ea"/>
              </a:rPr>
              <a:t>原型</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dirty="0">
                <a:sym typeface="+mn-ea"/>
              </a:rPr>
              <a:t>界面原型概念</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296035" y="1972945"/>
            <a:ext cx="10282555" cy="4246245"/>
          </a:xfrm>
          <a:prstGeom prst="rect">
            <a:avLst/>
          </a:prstGeom>
          <a:noFill/>
        </p:spPr>
        <p:txBody>
          <a:bodyPr wrap="square" rtlCol="0">
            <a:spAutoFit/>
          </a:bodyPr>
          <a:p>
            <a:r>
              <a:rPr lang="zh-CN" altLang="en-US" sz="2800" dirty="0">
                <a:solidFill>
                  <a:srgbClr val="FF0000"/>
                </a:solidFill>
                <a:latin typeface="华文新魏" panose="02010800040101010101" charset="-122"/>
                <a:ea typeface="华文新魏" panose="02010800040101010101" charset="-122"/>
                <a:cs typeface="华文新魏" panose="02010800040101010101" charset="-122"/>
                <a:sym typeface="+mn-ea"/>
              </a:rPr>
              <a:t>界面原型就是在需求分析阶段</a:t>
            </a:r>
            <a:r>
              <a:rPr lang="en-US" altLang="zh-CN" sz="2800" dirty="0">
                <a:solidFill>
                  <a:srgbClr val="FF0000"/>
                </a:solidFill>
                <a:latin typeface="华文新魏" panose="02010800040101010101" charset="-122"/>
                <a:ea typeface="华文新魏" panose="02010800040101010101" charset="-122"/>
                <a:cs typeface="华文新魏" panose="02010800040101010101" charset="-122"/>
                <a:sym typeface="+mn-ea"/>
              </a:rPr>
              <a:t>,</a:t>
            </a:r>
            <a:r>
              <a:rPr lang="zh-CN" altLang="en-US" sz="2800" dirty="0">
                <a:solidFill>
                  <a:srgbClr val="FF0000"/>
                </a:solidFill>
                <a:latin typeface="华文新魏" panose="02010800040101010101" charset="-122"/>
                <a:ea typeface="华文新魏" panose="02010800040101010101" charset="-122"/>
                <a:cs typeface="华文新魏" panose="02010800040101010101" charset="-122"/>
                <a:sym typeface="+mn-ea"/>
              </a:rPr>
              <a:t>完成用 例过程中</a:t>
            </a:r>
            <a:r>
              <a:rPr lang="en-US" altLang="zh-CN" sz="2800" dirty="0">
                <a:solidFill>
                  <a:srgbClr val="FF0000"/>
                </a:solidFill>
                <a:latin typeface="华文新魏" panose="02010800040101010101" charset="-122"/>
                <a:ea typeface="华文新魏" panose="02010800040101010101" charset="-122"/>
                <a:cs typeface="华文新魏" panose="02010800040101010101" charset="-122"/>
                <a:sym typeface="+mn-ea"/>
              </a:rPr>
              <a:t>,</a:t>
            </a:r>
            <a:r>
              <a:rPr lang="zh-CN" altLang="en-US" sz="2800" dirty="0">
                <a:solidFill>
                  <a:srgbClr val="FF0000"/>
                </a:solidFill>
                <a:latin typeface="华文新魏" panose="02010800040101010101" charset="-122"/>
                <a:ea typeface="华文新魏" panose="02010800040101010101" charset="-122"/>
                <a:cs typeface="华文新魏" panose="02010800040101010101" charset="-122"/>
                <a:sym typeface="+mn-ea"/>
              </a:rPr>
              <a:t>或者完成用例后进行设计</a:t>
            </a:r>
            <a:r>
              <a:rPr lang="en-US" altLang="zh-CN" sz="2800" dirty="0">
                <a:solidFill>
                  <a:srgbClr val="FF0000"/>
                </a:solidFill>
                <a:latin typeface="华文新魏" panose="02010800040101010101" charset="-122"/>
                <a:ea typeface="华文新魏" panose="02010800040101010101" charset="-122"/>
                <a:cs typeface="华文新魏" panose="02010800040101010101" charset="-122"/>
                <a:sym typeface="+mn-ea"/>
              </a:rPr>
              <a:t>, </a:t>
            </a:r>
            <a:r>
              <a:rPr lang="zh-CN" altLang="en-US" sz="2800" dirty="0">
                <a:solidFill>
                  <a:srgbClr val="FF0000"/>
                </a:solidFill>
                <a:latin typeface="华文新魏" panose="02010800040101010101" charset="-122"/>
                <a:ea typeface="华文新魏" panose="02010800040101010101" charset="-122"/>
                <a:cs typeface="华文新魏" panose="02010800040101010101" charset="-122"/>
                <a:sym typeface="+mn-ea"/>
              </a:rPr>
              <a:t>协助需求分析。</a:t>
            </a:r>
            <a:endParaRPr lang="en-US" altLang="zh-CN" sz="2800" dirty="0">
              <a:solidFill>
                <a:srgbClr val="FF0000"/>
              </a:solidFill>
              <a:latin typeface="华文新魏" panose="02010800040101010101" charset="-122"/>
              <a:ea typeface="华文新魏" panose="02010800040101010101" charset="-122"/>
              <a:cs typeface="华文新魏" panose="02010800040101010101" charset="-122"/>
            </a:endParaRPr>
          </a:p>
          <a:p>
            <a:r>
              <a:rPr lang="en-US" altLang="zh-CN" sz="2800" dirty="0">
                <a:latin typeface="华文新魏" panose="02010800040101010101" charset="-122"/>
                <a:ea typeface="华文新魏" panose="02010800040101010101" charset="-122"/>
                <a:cs typeface="华文新魏" panose="02010800040101010101" charset="-122"/>
                <a:sym typeface="+mn-ea"/>
              </a:rPr>
              <a:t>	</a:t>
            </a:r>
            <a:r>
              <a:rPr lang="zh-CN" altLang="en-US" sz="2800" dirty="0">
                <a:latin typeface="华文新魏" panose="02010800040101010101" charset="-122"/>
                <a:ea typeface="华文新魏" panose="02010800040101010101" charset="-122"/>
                <a:cs typeface="华文新魏" panose="02010800040101010101" charset="-122"/>
                <a:sym typeface="+mn-ea"/>
              </a:rPr>
              <a:t>界面原型是需求的一种呈现方式，是当下沟通需求的主要方式；可视化是它的一大优势，好处在于将文字需求转化成图形界面，直观地让各参与方（市场</a:t>
            </a:r>
            <a:r>
              <a:rPr lang="en-US" altLang="zh-CN" sz="2800" dirty="0">
                <a:latin typeface="华文新魏" panose="02010800040101010101" charset="-122"/>
                <a:ea typeface="华文新魏" panose="02010800040101010101" charset="-122"/>
                <a:cs typeface="华文新魏" panose="02010800040101010101" charset="-122"/>
                <a:sym typeface="+mn-ea"/>
              </a:rPr>
              <a:t>/</a:t>
            </a:r>
            <a:r>
              <a:rPr lang="zh-CN" altLang="en-US" sz="2800" dirty="0">
                <a:latin typeface="华文新魏" panose="02010800040101010101" charset="-122"/>
                <a:ea typeface="华文新魏" panose="02010800040101010101" charset="-122"/>
                <a:cs typeface="华文新魏" panose="02010800040101010101" charset="-122"/>
                <a:sym typeface="+mn-ea"/>
              </a:rPr>
              <a:t>运营、程序猿、</a:t>
            </a:r>
            <a:r>
              <a:rPr lang="en-US" altLang="zh-CN" sz="2800" dirty="0">
                <a:latin typeface="华文新魏" panose="02010800040101010101" charset="-122"/>
                <a:ea typeface="华文新魏" panose="02010800040101010101" charset="-122"/>
                <a:cs typeface="华文新魏" panose="02010800040101010101" charset="-122"/>
                <a:sym typeface="+mn-ea"/>
              </a:rPr>
              <a:t>UI</a:t>
            </a:r>
            <a:r>
              <a:rPr lang="zh-CN" altLang="en-US" sz="2800" dirty="0">
                <a:latin typeface="华文新魏" panose="02010800040101010101" charset="-122"/>
                <a:ea typeface="华文新魏" panose="02010800040101010101" charset="-122"/>
                <a:cs typeface="华文新魏" panose="02010800040101010101" charset="-122"/>
                <a:sym typeface="+mn-ea"/>
              </a:rPr>
              <a:t>设计师、测试工程师、客服等）看到需求最终的实现效果，将各自对于需求的理解和预期统一标准化，在此基础上大家来讨论需求，更有针对性，验证彼此对需求的理解是否一致，从而达到明确需求的目的。【</a:t>
            </a:r>
            <a:r>
              <a:rPr lang="en-US" altLang="zh-CN" sz="2800" dirty="0">
                <a:latin typeface="华文新魏" panose="02010800040101010101" charset="-122"/>
                <a:ea typeface="华文新魏" panose="02010800040101010101" charset="-122"/>
                <a:cs typeface="华文新魏" panose="02010800040101010101" charset="-122"/>
                <a:sym typeface="+mn-ea"/>
              </a:rPr>
              <a:t>3</a:t>
            </a:r>
            <a:r>
              <a:rPr lang="zh-CN" altLang="en-US" sz="2800" dirty="0">
                <a:latin typeface="华文新魏" panose="02010800040101010101" charset="-122"/>
                <a:ea typeface="华文新魏" panose="02010800040101010101" charset="-122"/>
                <a:cs typeface="华文新魏" panose="02010800040101010101" charset="-122"/>
                <a:sym typeface="+mn-ea"/>
              </a:rPr>
              <a:t>】</a:t>
            </a:r>
            <a:endParaRPr lang="zh-CN" altLang="en-US" dirty="0"/>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dirty="0" smtClean="0">
                <a:sym typeface="+mn-ea"/>
              </a:rPr>
              <a:t>界面原型类别</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296035" y="1972945"/>
            <a:ext cx="10282555" cy="3230245"/>
          </a:xfrm>
          <a:prstGeom prst="rect">
            <a:avLst/>
          </a:prstGeom>
          <a:noFill/>
        </p:spPr>
        <p:txBody>
          <a:bodyPr wrap="square" rtlCol="0">
            <a:spAutoFit/>
          </a:bodyPr>
          <a:p>
            <a:r>
              <a:rPr lang="zh-CN" altLang="en-US" sz="2800" b="1" dirty="0" smtClean="0">
                <a:solidFill>
                  <a:srgbClr val="FF3300"/>
                </a:solidFill>
                <a:sym typeface="+mn-ea"/>
              </a:rPr>
              <a:t>高保真</a:t>
            </a:r>
            <a:r>
              <a:rPr lang="zh-CN" altLang="en-US" sz="2800" b="1" dirty="0">
                <a:solidFill>
                  <a:srgbClr val="FF3300"/>
                </a:solidFill>
                <a:sym typeface="+mn-ea"/>
              </a:rPr>
              <a:t>原型</a:t>
            </a:r>
            <a:r>
              <a:rPr lang="zh-CN" altLang="en-US" sz="2800" b="1" dirty="0">
                <a:sym typeface="+mn-ea"/>
              </a:rPr>
              <a:t>：几乎完全按照实物来制作的原型就是高保真，原型中甚至包含产品的细节、真实的交互、</a:t>
            </a:r>
            <a:r>
              <a:rPr lang="en-US" altLang="zh-CN" sz="2800" b="1" dirty="0">
                <a:sym typeface="+mn-ea"/>
              </a:rPr>
              <a:t>UI</a:t>
            </a:r>
            <a:r>
              <a:rPr lang="zh-CN" altLang="en-US" sz="2800" b="1" dirty="0">
                <a:sym typeface="+mn-ea"/>
              </a:rPr>
              <a:t>等等</a:t>
            </a:r>
            <a:r>
              <a:rPr lang="zh-CN" altLang="en-US" sz="2800" b="1" dirty="0" smtClean="0">
                <a:sym typeface="+mn-ea"/>
              </a:rPr>
              <a:t>。</a:t>
            </a:r>
            <a:endParaRPr lang="en-US" altLang="zh-CN" sz="2800" b="1" dirty="0" smtClean="0"/>
          </a:p>
          <a:p>
            <a:endParaRPr lang="en-US" altLang="zh-CN" sz="2800" b="1" dirty="0">
              <a:solidFill>
                <a:schemeClr val="accent1">
                  <a:lumMod val="75000"/>
                </a:schemeClr>
              </a:solidFill>
            </a:endParaRPr>
          </a:p>
          <a:p>
            <a:endParaRPr lang="en-US" altLang="zh-CN" sz="2800" dirty="0" smtClean="0">
              <a:solidFill>
                <a:schemeClr val="accent1">
                  <a:lumMod val="75000"/>
                </a:schemeClr>
              </a:solidFill>
            </a:endParaRPr>
          </a:p>
          <a:p>
            <a:endParaRPr lang="en-US" altLang="zh-CN" sz="2800" b="1" dirty="0" smtClean="0">
              <a:solidFill>
                <a:schemeClr val="accent1">
                  <a:lumMod val="75000"/>
                </a:schemeClr>
              </a:solidFill>
            </a:endParaRPr>
          </a:p>
          <a:p>
            <a:r>
              <a:rPr lang="zh-CN" altLang="en-US" sz="2800" b="1" dirty="0">
                <a:solidFill>
                  <a:srgbClr val="FF3300"/>
                </a:solidFill>
                <a:sym typeface="+mn-ea"/>
              </a:rPr>
              <a:t>低保真原型</a:t>
            </a:r>
            <a:r>
              <a:rPr lang="zh-CN" altLang="en-US" sz="2800" b="1" dirty="0">
                <a:sym typeface="+mn-ea"/>
              </a:rPr>
              <a:t>：粗枝大叶的画出来的原型，表达产品大致的框架。</a:t>
            </a:r>
            <a:endParaRPr lang="zh-CN" altLang="en-US" sz="2800" b="1" dirty="0"/>
          </a:p>
          <a:p>
            <a:endParaRPr lang="zh-CN" altLang="en-US" dirty="0"/>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dirty="0" smtClean="0">
                <a:sym typeface="+mn-ea"/>
              </a:rPr>
              <a:t>界面原型类别</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296035" y="1972945"/>
            <a:ext cx="10282555" cy="3230245"/>
          </a:xfrm>
          <a:prstGeom prst="rect">
            <a:avLst/>
          </a:prstGeom>
          <a:noFill/>
        </p:spPr>
        <p:txBody>
          <a:bodyPr wrap="square" rtlCol="0">
            <a:spAutoFit/>
          </a:bodyPr>
          <a:p>
            <a:r>
              <a:rPr lang="zh-CN" altLang="en-US" sz="2800" b="1" dirty="0" smtClean="0">
                <a:solidFill>
                  <a:srgbClr val="FF3300"/>
                </a:solidFill>
                <a:sym typeface="+mn-ea"/>
              </a:rPr>
              <a:t>高保真</a:t>
            </a:r>
            <a:r>
              <a:rPr lang="zh-CN" altLang="en-US" sz="2800" b="1" dirty="0">
                <a:solidFill>
                  <a:srgbClr val="FF3300"/>
                </a:solidFill>
                <a:sym typeface="+mn-ea"/>
              </a:rPr>
              <a:t>原型</a:t>
            </a:r>
            <a:r>
              <a:rPr lang="zh-CN" altLang="en-US" sz="2800" b="1" dirty="0">
                <a:sym typeface="+mn-ea"/>
              </a:rPr>
              <a:t>：几乎完全按照实物来制作的原型就是高保真，原型中甚至包含产品的细节、真实的交互、</a:t>
            </a:r>
            <a:r>
              <a:rPr lang="en-US" altLang="zh-CN" sz="2800" b="1" dirty="0">
                <a:sym typeface="+mn-ea"/>
              </a:rPr>
              <a:t>UI</a:t>
            </a:r>
            <a:r>
              <a:rPr lang="zh-CN" altLang="en-US" sz="2800" b="1" dirty="0">
                <a:sym typeface="+mn-ea"/>
              </a:rPr>
              <a:t>等等</a:t>
            </a:r>
            <a:r>
              <a:rPr lang="zh-CN" altLang="en-US" sz="2800" b="1" dirty="0" smtClean="0">
                <a:sym typeface="+mn-ea"/>
              </a:rPr>
              <a:t>。</a:t>
            </a:r>
            <a:endParaRPr lang="en-US" altLang="zh-CN" sz="2800" b="1" dirty="0" smtClean="0"/>
          </a:p>
          <a:p>
            <a:endParaRPr lang="en-US" altLang="zh-CN" sz="2800" b="1" dirty="0">
              <a:solidFill>
                <a:schemeClr val="accent1">
                  <a:lumMod val="75000"/>
                </a:schemeClr>
              </a:solidFill>
            </a:endParaRPr>
          </a:p>
          <a:p>
            <a:endParaRPr lang="en-US" altLang="zh-CN" sz="2800" dirty="0" smtClean="0">
              <a:solidFill>
                <a:schemeClr val="accent1">
                  <a:lumMod val="75000"/>
                </a:schemeClr>
              </a:solidFill>
            </a:endParaRPr>
          </a:p>
          <a:p>
            <a:endParaRPr lang="en-US" altLang="zh-CN" sz="2800" b="1" dirty="0" smtClean="0">
              <a:solidFill>
                <a:schemeClr val="accent1">
                  <a:lumMod val="75000"/>
                </a:schemeClr>
              </a:solidFill>
            </a:endParaRPr>
          </a:p>
          <a:p>
            <a:r>
              <a:rPr lang="zh-CN" altLang="en-US" sz="2800" b="1" dirty="0">
                <a:solidFill>
                  <a:srgbClr val="FF3300"/>
                </a:solidFill>
                <a:sym typeface="+mn-ea"/>
              </a:rPr>
              <a:t>低保真原型</a:t>
            </a:r>
            <a:r>
              <a:rPr lang="zh-CN" altLang="en-US" sz="2800" b="1" dirty="0">
                <a:sym typeface="+mn-ea"/>
              </a:rPr>
              <a:t>：粗枝大叶的画出来的原型，表达产品大致的框架。</a:t>
            </a:r>
            <a:endParaRPr lang="zh-CN" altLang="en-US" sz="2800" b="1" dirty="0"/>
          </a:p>
          <a:p>
            <a:endParaRPr lang="zh-CN" altLang="en-US" dirty="0"/>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1808480" cy="521970"/>
          </a:xfrm>
          <a:prstGeom prst="rect">
            <a:avLst/>
          </a:prstGeom>
          <a:noFill/>
        </p:spPr>
        <p:txBody>
          <a:bodyPr wrap="none" rtlCol="0">
            <a:spAutoFit/>
          </a:bodyPr>
          <a:lstStyle/>
          <a:p>
            <a:r>
              <a:rPr kumimoji="1" lang="en-US" altLang="zh-CN" sz="2800" dirty="0">
                <a:solidFill>
                  <a:schemeClr val="tx1"/>
                </a:solidFill>
              </a:rPr>
              <a:t>	</a:t>
            </a:r>
            <a:r>
              <a:rPr kumimoji="1" lang="zh-CN" altLang="en-US" sz="2800" dirty="0">
                <a:solidFill>
                  <a:schemeClr val="tx1"/>
                </a:solidFill>
              </a:rPr>
              <a:t>选择</a:t>
            </a:r>
            <a:endParaRPr kumimoji="1" lang="zh-CN" altLang="en-US" sz="2800" dirty="0">
              <a:solidFill>
                <a:schemeClr val="tx1"/>
              </a:solidFill>
            </a:endParaRPr>
          </a:p>
        </p:txBody>
      </p:sp>
      <p:grpSp>
        <p:nvGrpSpPr>
          <p:cNvPr id="7" name="组合 5"/>
          <p:cNvGrpSpPr/>
          <p:nvPr/>
        </p:nvGrpSpPr>
        <p:grpSpPr>
          <a:xfrm>
            <a:off x="9310892" y="1894107"/>
            <a:ext cx="2894508" cy="4253434"/>
            <a:chOff x="4420297" y="1856688"/>
            <a:chExt cx="2894508" cy="4253434"/>
          </a:xfrm>
          <a:solidFill>
            <a:srgbClr val="24B0D2"/>
          </a:solidFill>
        </p:grpSpPr>
        <p:sp>
          <p:nvSpPr>
            <p:cNvPr id="8" name="Freeform 6"/>
            <p:cNvSpPr/>
            <p:nvPr/>
          </p:nvSpPr>
          <p:spPr bwMode="auto">
            <a:xfrm flipH="1">
              <a:off x="5470448" y="5797938"/>
              <a:ext cx="770590" cy="165781"/>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grpFill/>
            <a:ln>
              <a:noFill/>
            </a:ln>
          </p:spPr>
          <p:txBody>
            <a:bodyPr vert="horz" wrap="square" lIns="68580" tIns="34290" rIns="68580" bIns="34290" numCol="1" anchor="t" anchorCtr="0" compatLnSpc="1"/>
            <a:lstStyle/>
            <a:p>
              <a:endParaRPr lang="id-ID" sz="1015"/>
            </a:p>
          </p:txBody>
        </p:sp>
        <p:sp>
          <p:nvSpPr>
            <p:cNvPr id="9" name="Freeform 24"/>
            <p:cNvSpPr/>
            <p:nvPr/>
          </p:nvSpPr>
          <p:spPr>
            <a:xfrm flipH="1">
              <a:off x="5268472" y="5420984"/>
              <a:ext cx="1174539" cy="342400"/>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 name="Freeform 25"/>
            <p:cNvSpPr/>
            <p:nvPr/>
          </p:nvSpPr>
          <p:spPr>
            <a:xfrm flipH="1">
              <a:off x="5593769" y="5998273"/>
              <a:ext cx="523947" cy="111849"/>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 name="Freeform 5"/>
            <p:cNvSpPr/>
            <p:nvPr/>
          </p:nvSpPr>
          <p:spPr bwMode="auto">
            <a:xfrm>
              <a:off x="5761487" y="4759405"/>
              <a:ext cx="153279" cy="452994"/>
            </a:xfrm>
            <a:custGeom>
              <a:avLst/>
              <a:gdLst>
                <a:gd name="T0" fmla="*/ 77 w 112"/>
                <a:gd name="T1" fmla="*/ 270 h 331"/>
                <a:gd name="T2" fmla="*/ 44 w 112"/>
                <a:gd name="T3" fmla="*/ 331 h 331"/>
                <a:gd name="T4" fmla="*/ 15 w 112"/>
                <a:gd name="T5" fmla="*/ 328 h 331"/>
                <a:gd name="T6" fmla="*/ 0 w 112"/>
                <a:gd name="T7" fmla="*/ 261 h 331"/>
                <a:gd name="T8" fmla="*/ 35 w 112"/>
                <a:gd name="T9" fmla="*/ 0 h 331"/>
                <a:gd name="T10" fmla="*/ 112 w 112"/>
                <a:gd name="T11" fmla="*/ 11 h 331"/>
                <a:gd name="T12" fmla="*/ 77 w 112"/>
                <a:gd name="T13" fmla="*/ 270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77" y="270"/>
                  </a:moveTo>
                  <a:lnTo>
                    <a:pt x="44" y="331"/>
                  </a:lnTo>
                  <a:lnTo>
                    <a:pt x="15" y="328"/>
                  </a:lnTo>
                  <a:lnTo>
                    <a:pt x="0" y="261"/>
                  </a:lnTo>
                  <a:lnTo>
                    <a:pt x="35" y="0"/>
                  </a:lnTo>
                  <a:lnTo>
                    <a:pt x="112" y="11"/>
                  </a:lnTo>
                  <a:lnTo>
                    <a:pt x="77" y="270"/>
                  </a:lnTo>
                  <a:close/>
                </a:path>
              </a:pathLst>
            </a:custGeom>
            <a:grpFill/>
            <a:ln>
              <a:noFill/>
            </a:ln>
          </p:spPr>
          <p:txBody>
            <a:bodyPr vert="horz" wrap="square" lIns="68580" tIns="34290" rIns="68580" bIns="34290" numCol="1" anchor="t" anchorCtr="0" compatLnSpc="1"/>
            <a:lstStyle/>
            <a:p>
              <a:endParaRPr lang="id-ID" sz="1350"/>
            </a:p>
          </p:txBody>
        </p:sp>
        <p:sp>
          <p:nvSpPr>
            <p:cNvPr id="12" name="Freeform 6"/>
            <p:cNvSpPr/>
            <p:nvPr/>
          </p:nvSpPr>
          <p:spPr bwMode="auto">
            <a:xfrm>
              <a:off x="5805281" y="4678660"/>
              <a:ext cx="120433" cy="139593"/>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2 w 64"/>
                <a:gd name="T15" fmla="*/ 22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3"/>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2" y="22"/>
                  </a:cubicBezTo>
                  <a:lnTo>
                    <a:pt x="58" y="48"/>
                  </a:lnTo>
                  <a:close/>
                </a:path>
              </a:pathLst>
            </a:custGeom>
            <a:grpFill/>
            <a:ln>
              <a:noFill/>
            </a:ln>
          </p:spPr>
          <p:txBody>
            <a:bodyPr vert="horz" wrap="square" lIns="68580" tIns="34290" rIns="68580" bIns="34290" numCol="1" anchor="t" anchorCtr="0" compatLnSpc="1"/>
            <a:lstStyle/>
            <a:p>
              <a:endParaRPr lang="id-ID" sz="1350"/>
            </a:p>
          </p:txBody>
        </p:sp>
        <p:sp>
          <p:nvSpPr>
            <p:cNvPr id="13" name="Freeform 7"/>
            <p:cNvSpPr/>
            <p:nvPr/>
          </p:nvSpPr>
          <p:spPr bwMode="auto">
            <a:xfrm>
              <a:off x="5791596" y="4729297"/>
              <a:ext cx="131382" cy="127277"/>
            </a:xfrm>
            <a:custGeom>
              <a:avLst/>
              <a:gdLst>
                <a:gd name="T0" fmla="*/ 85 w 96"/>
                <a:gd name="T1" fmla="*/ 93 h 93"/>
                <a:gd name="T2" fmla="*/ 0 w 96"/>
                <a:gd name="T3" fmla="*/ 81 h 93"/>
                <a:gd name="T4" fmla="*/ 11 w 96"/>
                <a:gd name="T5" fmla="*/ 0 h 93"/>
                <a:gd name="T6" fmla="*/ 96 w 96"/>
                <a:gd name="T7" fmla="*/ 12 h 93"/>
                <a:gd name="T8" fmla="*/ 85 w 96"/>
                <a:gd name="T9" fmla="*/ 93 h 93"/>
              </a:gdLst>
              <a:ahLst/>
              <a:cxnLst>
                <a:cxn ang="0">
                  <a:pos x="T0" y="T1"/>
                </a:cxn>
                <a:cxn ang="0">
                  <a:pos x="T2" y="T3"/>
                </a:cxn>
                <a:cxn ang="0">
                  <a:pos x="T4" y="T5"/>
                </a:cxn>
                <a:cxn ang="0">
                  <a:pos x="T6" y="T7"/>
                </a:cxn>
                <a:cxn ang="0">
                  <a:pos x="T8" y="T9"/>
                </a:cxn>
              </a:cxnLst>
              <a:rect l="0" t="0" r="r" b="b"/>
              <a:pathLst>
                <a:path w="96" h="93">
                  <a:moveTo>
                    <a:pt x="85" y="93"/>
                  </a:moveTo>
                  <a:lnTo>
                    <a:pt x="0" y="81"/>
                  </a:lnTo>
                  <a:lnTo>
                    <a:pt x="11" y="0"/>
                  </a:lnTo>
                  <a:lnTo>
                    <a:pt x="96" y="12"/>
                  </a:lnTo>
                  <a:lnTo>
                    <a:pt x="85" y="93"/>
                  </a:lnTo>
                  <a:close/>
                </a:path>
              </a:pathLst>
            </a:custGeom>
            <a:grpFill/>
            <a:ln>
              <a:noFill/>
            </a:ln>
          </p:spPr>
          <p:txBody>
            <a:bodyPr vert="horz" wrap="square" lIns="68580" tIns="34290" rIns="68580" bIns="34290" numCol="1" anchor="t" anchorCtr="0" compatLnSpc="1"/>
            <a:lstStyle/>
            <a:p>
              <a:endParaRPr lang="id-ID" sz="1350"/>
            </a:p>
          </p:txBody>
        </p:sp>
        <p:sp>
          <p:nvSpPr>
            <p:cNvPr id="14" name="Freeform 8"/>
            <p:cNvSpPr/>
            <p:nvPr/>
          </p:nvSpPr>
          <p:spPr bwMode="auto">
            <a:xfrm>
              <a:off x="5782016" y="5195976"/>
              <a:ext cx="39689" cy="65691"/>
            </a:xfrm>
            <a:custGeom>
              <a:avLst/>
              <a:gdLst>
                <a:gd name="T0" fmla="*/ 0 w 21"/>
                <a:gd name="T1" fmla="*/ 5 h 35"/>
                <a:gd name="T2" fmla="*/ 5 w 21"/>
                <a:gd name="T3" fmla="*/ 26 h 35"/>
                <a:gd name="T4" fmla="*/ 21 w 21"/>
                <a:gd name="T5" fmla="*/ 9 h 35"/>
                <a:gd name="T6" fmla="*/ 0 w 21"/>
                <a:gd name="T7" fmla="*/ 5 h 35"/>
              </a:gdLst>
              <a:ahLst/>
              <a:cxnLst>
                <a:cxn ang="0">
                  <a:pos x="T0" y="T1"/>
                </a:cxn>
                <a:cxn ang="0">
                  <a:pos x="T2" y="T3"/>
                </a:cxn>
                <a:cxn ang="0">
                  <a:pos x="T4" y="T5"/>
                </a:cxn>
                <a:cxn ang="0">
                  <a:pos x="T6" y="T7"/>
                </a:cxn>
              </a:cxnLst>
              <a:rect l="0" t="0" r="r" b="b"/>
              <a:pathLst>
                <a:path w="21" h="35">
                  <a:moveTo>
                    <a:pt x="0" y="5"/>
                  </a:moveTo>
                  <a:cubicBezTo>
                    <a:pt x="0" y="5"/>
                    <a:pt x="3" y="22"/>
                    <a:pt x="5" y="26"/>
                  </a:cubicBezTo>
                  <a:cubicBezTo>
                    <a:pt x="6" y="31"/>
                    <a:pt x="9" y="35"/>
                    <a:pt x="21" y="9"/>
                  </a:cubicBezTo>
                  <a:cubicBezTo>
                    <a:pt x="21" y="9"/>
                    <a:pt x="13" y="0"/>
                    <a:pt x="0" y="5"/>
                  </a:cubicBezTo>
                  <a:close/>
                </a:path>
              </a:pathLst>
            </a:custGeom>
            <a:grpFill/>
            <a:ln>
              <a:noFill/>
            </a:ln>
          </p:spPr>
          <p:txBody>
            <a:bodyPr vert="horz" wrap="square" lIns="68580" tIns="34290" rIns="68580" bIns="34290" numCol="1" anchor="t" anchorCtr="0" compatLnSpc="1"/>
            <a:lstStyle/>
            <a:p>
              <a:endParaRPr lang="id-ID" sz="1350"/>
            </a:p>
          </p:txBody>
        </p:sp>
        <p:sp>
          <p:nvSpPr>
            <p:cNvPr id="15" name="Freeform 9"/>
            <p:cNvSpPr/>
            <p:nvPr/>
          </p:nvSpPr>
          <p:spPr bwMode="auto">
            <a:xfrm>
              <a:off x="5920241" y="4758036"/>
              <a:ext cx="151911" cy="452994"/>
            </a:xfrm>
            <a:custGeom>
              <a:avLst/>
              <a:gdLst>
                <a:gd name="T0" fmla="*/ 75 w 111"/>
                <a:gd name="T1" fmla="*/ 269 h 331"/>
                <a:gd name="T2" fmla="*/ 44 w 111"/>
                <a:gd name="T3" fmla="*/ 331 h 331"/>
                <a:gd name="T4" fmla="*/ 15 w 111"/>
                <a:gd name="T5" fmla="*/ 326 h 331"/>
                <a:gd name="T6" fmla="*/ 0 w 111"/>
                <a:gd name="T7" fmla="*/ 259 h 331"/>
                <a:gd name="T8" fmla="*/ 34 w 111"/>
                <a:gd name="T9" fmla="*/ 0 h 331"/>
                <a:gd name="T10" fmla="*/ 111 w 111"/>
                <a:gd name="T11" fmla="*/ 9 h 331"/>
                <a:gd name="T12" fmla="*/ 75 w 111"/>
                <a:gd name="T13" fmla="*/ 269 h 331"/>
              </a:gdLst>
              <a:ahLst/>
              <a:cxnLst>
                <a:cxn ang="0">
                  <a:pos x="T0" y="T1"/>
                </a:cxn>
                <a:cxn ang="0">
                  <a:pos x="T2" y="T3"/>
                </a:cxn>
                <a:cxn ang="0">
                  <a:pos x="T4" y="T5"/>
                </a:cxn>
                <a:cxn ang="0">
                  <a:pos x="T6" y="T7"/>
                </a:cxn>
                <a:cxn ang="0">
                  <a:pos x="T8" y="T9"/>
                </a:cxn>
                <a:cxn ang="0">
                  <a:pos x="T10" y="T11"/>
                </a:cxn>
                <a:cxn ang="0">
                  <a:pos x="T12" y="T13"/>
                </a:cxn>
              </a:cxnLst>
              <a:rect l="0" t="0" r="r" b="b"/>
              <a:pathLst>
                <a:path w="111" h="331">
                  <a:moveTo>
                    <a:pt x="75" y="269"/>
                  </a:moveTo>
                  <a:lnTo>
                    <a:pt x="44" y="331"/>
                  </a:lnTo>
                  <a:lnTo>
                    <a:pt x="15" y="326"/>
                  </a:lnTo>
                  <a:lnTo>
                    <a:pt x="0" y="259"/>
                  </a:lnTo>
                  <a:lnTo>
                    <a:pt x="34" y="0"/>
                  </a:lnTo>
                  <a:lnTo>
                    <a:pt x="111" y="9"/>
                  </a:lnTo>
                  <a:lnTo>
                    <a:pt x="75" y="269"/>
                  </a:lnTo>
                  <a:close/>
                </a:path>
              </a:pathLst>
            </a:custGeom>
            <a:grpFill/>
            <a:ln>
              <a:noFill/>
            </a:ln>
          </p:spPr>
          <p:txBody>
            <a:bodyPr vert="horz" wrap="square" lIns="68580" tIns="34290" rIns="68580" bIns="34290" numCol="1" anchor="t" anchorCtr="0" compatLnSpc="1"/>
            <a:lstStyle/>
            <a:p>
              <a:endParaRPr lang="id-ID" sz="1350"/>
            </a:p>
          </p:txBody>
        </p:sp>
        <p:sp>
          <p:nvSpPr>
            <p:cNvPr id="16" name="Freeform 10"/>
            <p:cNvSpPr/>
            <p:nvPr/>
          </p:nvSpPr>
          <p:spPr bwMode="auto">
            <a:xfrm>
              <a:off x="5962666" y="4674554"/>
              <a:ext cx="120433" cy="139593"/>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1 w 64"/>
                <a:gd name="T15" fmla="*/ 23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4"/>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1" y="23"/>
                  </a:cubicBezTo>
                  <a:lnTo>
                    <a:pt x="58" y="48"/>
                  </a:lnTo>
                  <a:close/>
                </a:path>
              </a:pathLst>
            </a:custGeom>
            <a:grpFill/>
            <a:ln>
              <a:noFill/>
            </a:ln>
          </p:spPr>
          <p:txBody>
            <a:bodyPr vert="horz" wrap="square" lIns="68580" tIns="34290" rIns="68580" bIns="34290" numCol="1" anchor="t" anchorCtr="0" compatLnSpc="1"/>
            <a:lstStyle/>
            <a:p>
              <a:endParaRPr lang="id-ID" sz="1350"/>
            </a:p>
          </p:txBody>
        </p:sp>
        <p:sp>
          <p:nvSpPr>
            <p:cNvPr id="17" name="Freeform 11"/>
            <p:cNvSpPr/>
            <p:nvPr/>
          </p:nvSpPr>
          <p:spPr bwMode="auto">
            <a:xfrm>
              <a:off x="5950348" y="4727928"/>
              <a:ext cx="131382" cy="125908"/>
            </a:xfrm>
            <a:custGeom>
              <a:avLst/>
              <a:gdLst>
                <a:gd name="T0" fmla="*/ 85 w 96"/>
                <a:gd name="T1" fmla="*/ 92 h 92"/>
                <a:gd name="T2" fmla="*/ 0 w 96"/>
                <a:gd name="T3" fmla="*/ 81 h 92"/>
                <a:gd name="T4" fmla="*/ 11 w 96"/>
                <a:gd name="T5" fmla="*/ 0 h 92"/>
                <a:gd name="T6" fmla="*/ 96 w 96"/>
                <a:gd name="T7" fmla="*/ 11 h 92"/>
                <a:gd name="T8" fmla="*/ 85 w 96"/>
                <a:gd name="T9" fmla="*/ 92 h 92"/>
              </a:gdLst>
              <a:ahLst/>
              <a:cxnLst>
                <a:cxn ang="0">
                  <a:pos x="T0" y="T1"/>
                </a:cxn>
                <a:cxn ang="0">
                  <a:pos x="T2" y="T3"/>
                </a:cxn>
                <a:cxn ang="0">
                  <a:pos x="T4" y="T5"/>
                </a:cxn>
                <a:cxn ang="0">
                  <a:pos x="T6" y="T7"/>
                </a:cxn>
                <a:cxn ang="0">
                  <a:pos x="T8" y="T9"/>
                </a:cxn>
              </a:cxnLst>
              <a:rect l="0" t="0" r="r" b="b"/>
              <a:pathLst>
                <a:path w="96" h="92">
                  <a:moveTo>
                    <a:pt x="85" y="92"/>
                  </a:moveTo>
                  <a:lnTo>
                    <a:pt x="0" y="81"/>
                  </a:lnTo>
                  <a:lnTo>
                    <a:pt x="11" y="0"/>
                  </a:lnTo>
                  <a:lnTo>
                    <a:pt x="96" y="11"/>
                  </a:lnTo>
                  <a:lnTo>
                    <a:pt x="85" y="92"/>
                  </a:lnTo>
                  <a:close/>
                </a:path>
              </a:pathLst>
            </a:custGeom>
            <a:grpFill/>
            <a:ln>
              <a:noFill/>
            </a:ln>
          </p:spPr>
          <p:txBody>
            <a:bodyPr vert="horz" wrap="square" lIns="68580" tIns="34290" rIns="68580" bIns="34290" numCol="1" anchor="t" anchorCtr="0" compatLnSpc="1"/>
            <a:lstStyle/>
            <a:p>
              <a:endParaRPr lang="id-ID" sz="1350"/>
            </a:p>
          </p:txBody>
        </p:sp>
        <p:sp>
          <p:nvSpPr>
            <p:cNvPr id="18" name="Freeform 12"/>
            <p:cNvSpPr/>
            <p:nvPr/>
          </p:nvSpPr>
          <p:spPr bwMode="auto">
            <a:xfrm>
              <a:off x="5940769" y="5191870"/>
              <a:ext cx="39689" cy="65691"/>
            </a:xfrm>
            <a:custGeom>
              <a:avLst/>
              <a:gdLst>
                <a:gd name="T0" fmla="*/ 0 w 21"/>
                <a:gd name="T1" fmla="*/ 6 h 35"/>
                <a:gd name="T2" fmla="*/ 5 w 21"/>
                <a:gd name="T3" fmla="*/ 27 h 35"/>
                <a:gd name="T4" fmla="*/ 21 w 21"/>
                <a:gd name="T5" fmla="*/ 10 h 35"/>
                <a:gd name="T6" fmla="*/ 0 w 21"/>
                <a:gd name="T7" fmla="*/ 6 h 35"/>
              </a:gdLst>
              <a:ahLst/>
              <a:cxnLst>
                <a:cxn ang="0">
                  <a:pos x="T0" y="T1"/>
                </a:cxn>
                <a:cxn ang="0">
                  <a:pos x="T2" y="T3"/>
                </a:cxn>
                <a:cxn ang="0">
                  <a:pos x="T4" y="T5"/>
                </a:cxn>
                <a:cxn ang="0">
                  <a:pos x="T6" y="T7"/>
                </a:cxn>
              </a:cxnLst>
              <a:rect l="0" t="0" r="r" b="b"/>
              <a:pathLst>
                <a:path w="21" h="35">
                  <a:moveTo>
                    <a:pt x="0" y="6"/>
                  </a:moveTo>
                  <a:cubicBezTo>
                    <a:pt x="0" y="6"/>
                    <a:pt x="3" y="22"/>
                    <a:pt x="5" y="27"/>
                  </a:cubicBezTo>
                  <a:cubicBezTo>
                    <a:pt x="6" y="31"/>
                    <a:pt x="9" y="35"/>
                    <a:pt x="21" y="10"/>
                  </a:cubicBezTo>
                  <a:cubicBezTo>
                    <a:pt x="21" y="10"/>
                    <a:pt x="13" y="0"/>
                    <a:pt x="0" y="6"/>
                  </a:cubicBezTo>
                  <a:close/>
                </a:path>
              </a:pathLst>
            </a:custGeom>
            <a:grpFill/>
            <a:ln>
              <a:noFill/>
            </a:ln>
          </p:spPr>
          <p:txBody>
            <a:bodyPr vert="horz" wrap="square" lIns="68580" tIns="34290" rIns="68580" bIns="34290" numCol="1" anchor="t" anchorCtr="0" compatLnSpc="1"/>
            <a:lstStyle/>
            <a:p>
              <a:endParaRPr lang="id-ID" sz="1350"/>
            </a:p>
          </p:txBody>
        </p:sp>
        <p:sp>
          <p:nvSpPr>
            <p:cNvPr id="19" name="Freeform 13"/>
            <p:cNvSpPr/>
            <p:nvPr/>
          </p:nvSpPr>
          <p:spPr bwMode="auto">
            <a:xfrm>
              <a:off x="6058466" y="4760773"/>
              <a:ext cx="35582" cy="229918"/>
            </a:xfrm>
            <a:custGeom>
              <a:avLst/>
              <a:gdLst>
                <a:gd name="T0" fmla="*/ 4 w 19"/>
                <a:gd name="T1" fmla="*/ 0 h 122"/>
                <a:gd name="T2" fmla="*/ 19 w 19"/>
                <a:gd name="T3" fmla="*/ 16 h 122"/>
                <a:gd name="T4" fmla="*/ 7 w 19"/>
                <a:gd name="T5" fmla="*/ 115 h 122"/>
                <a:gd name="T6" fmla="*/ 0 w 19"/>
                <a:gd name="T7" fmla="*/ 121 h 122"/>
                <a:gd name="T8" fmla="*/ 10 w 19"/>
                <a:gd name="T9" fmla="*/ 43 h 122"/>
                <a:gd name="T10" fmla="*/ 5 w 19"/>
                <a:gd name="T11" fmla="*/ 34 h 122"/>
                <a:gd name="T12" fmla="*/ 4 w 19"/>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9" h="122">
                  <a:moveTo>
                    <a:pt x="4" y="0"/>
                  </a:moveTo>
                  <a:cubicBezTo>
                    <a:pt x="4" y="0"/>
                    <a:pt x="18" y="10"/>
                    <a:pt x="19" y="16"/>
                  </a:cubicBezTo>
                  <a:cubicBezTo>
                    <a:pt x="19" y="21"/>
                    <a:pt x="7" y="115"/>
                    <a:pt x="7" y="115"/>
                  </a:cubicBezTo>
                  <a:cubicBezTo>
                    <a:pt x="7" y="115"/>
                    <a:pt x="8" y="122"/>
                    <a:pt x="0" y="121"/>
                  </a:cubicBezTo>
                  <a:cubicBezTo>
                    <a:pt x="10" y="43"/>
                    <a:pt x="10" y="43"/>
                    <a:pt x="10" y="43"/>
                  </a:cubicBezTo>
                  <a:cubicBezTo>
                    <a:pt x="5" y="34"/>
                    <a:pt x="5" y="34"/>
                    <a:pt x="5" y="34"/>
                  </a:cubicBezTo>
                  <a:cubicBezTo>
                    <a:pt x="4" y="0"/>
                    <a:pt x="4" y="0"/>
                    <a:pt x="4" y="0"/>
                  </a:cubicBezTo>
                  <a:close/>
                </a:path>
              </a:pathLst>
            </a:custGeom>
            <a:grpFill/>
            <a:ln>
              <a:noFill/>
            </a:ln>
          </p:spPr>
          <p:txBody>
            <a:bodyPr vert="horz" wrap="square" lIns="68580" tIns="34290" rIns="68580" bIns="34290" numCol="1" anchor="t" anchorCtr="0" compatLnSpc="1"/>
            <a:lstStyle/>
            <a:p>
              <a:endParaRPr lang="id-ID" sz="1350"/>
            </a:p>
          </p:txBody>
        </p:sp>
        <p:grpSp>
          <p:nvGrpSpPr>
            <p:cNvPr id="20" name="Group 123"/>
            <p:cNvGrpSpPr/>
            <p:nvPr/>
          </p:nvGrpSpPr>
          <p:grpSpPr>
            <a:xfrm>
              <a:off x="4993725" y="4689609"/>
              <a:ext cx="704809" cy="535108"/>
              <a:chOff x="7170738" y="4168775"/>
              <a:chExt cx="817563" cy="620713"/>
            </a:xfrm>
            <a:grpFill/>
          </p:grpSpPr>
          <p:sp>
            <p:nvSpPr>
              <p:cNvPr id="102" name="Freeform 14"/>
              <p:cNvSpPr/>
              <p:nvPr/>
            </p:nvSpPr>
            <p:spPr bwMode="auto">
              <a:xfrm>
                <a:off x="7170738" y="4168775"/>
                <a:ext cx="785813" cy="354013"/>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103" name="Rectangle 15"/>
              <p:cNvSpPr>
                <a:spLocks noChangeArrowheads="1"/>
              </p:cNvSpPr>
              <p:nvPr/>
            </p:nvSpPr>
            <p:spPr bwMode="auto">
              <a:xfrm>
                <a:off x="7924800" y="4335463"/>
                <a:ext cx="23813"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id-ID" sz="1350"/>
              </a:p>
            </p:txBody>
          </p:sp>
          <p:sp>
            <p:nvSpPr>
              <p:cNvPr id="104" name="Oval 16"/>
              <p:cNvSpPr>
                <a:spLocks noChangeArrowheads="1"/>
              </p:cNvSpPr>
              <p:nvPr/>
            </p:nvSpPr>
            <p:spPr bwMode="auto">
              <a:xfrm>
                <a:off x="7897813" y="4564063"/>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105" name="Freeform 17"/>
              <p:cNvSpPr/>
              <p:nvPr/>
            </p:nvSpPr>
            <p:spPr bwMode="auto">
              <a:xfrm>
                <a:off x="7888288" y="4605338"/>
                <a:ext cx="55563" cy="171450"/>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106" name="Freeform 18"/>
              <p:cNvSpPr/>
              <p:nvPr/>
            </p:nvSpPr>
            <p:spPr bwMode="auto">
              <a:xfrm>
                <a:off x="7932738" y="4605338"/>
                <a:ext cx="55563" cy="171450"/>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107" name="Freeform 19"/>
              <p:cNvSpPr/>
              <p:nvPr/>
            </p:nvSpPr>
            <p:spPr bwMode="auto">
              <a:xfrm>
                <a:off x="7327900" y="4449763"/>
                <a:ext cx="455613" cy="339725"/>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sp>
          <p:nvSpPr>
            <p:cNvPr id="21" name="Freeform 20"/>
            <p:cNvSpPr>
              <a:spLocks noEditPoints="1"/>
            </p:cNvSpPr>
            <p:nvPr/>
          </p:nvSpPr>
          <p:spPr bwMode="auto">
            <a:xfrm>
              <a:off x="4420297" y="2828365"/>
              <a:ext cx="411938" cy="433835"/>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grpFill/>
            <a:ln>
              <a:noFill/>
            </a:ln>
          </p:spPr>
          <p:txBody>
            <a:bodyPr vert="horz" wrap="square" lIns="68580" tIns="34290" rIns="68580" bIns="34290" numCol="1" anchor="t" anchorCtr="0" compatLnSpc="1"/>
            <a:lstStyle/>
            <a:p>
              <a:endParaRPr lang="id-ID" sz="1350"/>
            </a:p>
          </p:txBody>
        </p:sp>
        <p:sp>
          <p:nvSpPr>
            <p:cNvPr id="22" name="Oval 21"/>
            <p:cNvSpPr>
              <a:spLocks noChangeArrowheads="1"/>
            </p:cNvSpPr>
            <p:nvPr/>
          </p:nvSpPr>
          <p:spPr bwMode="auto">
            <a:xfrm>
              <a:off x="7049304" y="2727092"/>
              <a:ext cx="121802" cy="121802"/>
            </a:xfrm>
            <a:prstGeom prst="ellipse">
              <a:avLst/>
            </a:prstGeom>
            <a:grpFill/>
            <a:ln>
              <a:noFill/>
            </a:ln>
          </p:spPr>
          <p:txBody>
            <a:bodyPr vert="horz" wrap="square" lIns="68580" tIns="34290" rIns="68580" bIns="34290" numCol="1" anchor="t" anchorCtr="0" compatLnSpc="1"/>
            <a:lstStyle/>
            <a:p>
              <a:endParaRPr lang="id-ID" sz="1350"/>
            </a:p>
          </p:txBody>
        </p:sp>
        <p:sp>
          <p:nvSpPr>
            <p:cNvPr id="23" name="Freeform 22"/>
            <p:cNvSpPr/>
            <p:nvPr/>
          </p:nvSpPr>
          <p:spPr bwMode="auto">
            <a:xfrm>
              <a:off x="7093097" y="2817417"/>
              <a:ext cx="191599" cy="399620"/>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grpFill/>
            <a:ln>
              <a:noFill/>
            </a:ln>
          </p:spPr>
          <p:txBody>
            <a:bodyPr vert="horz" wrap="square" lIns="68580" tIns="34290" rIns="68580" bIns="34290" numCol="1" anchor="t" anchorCtr="0" compatLnSpc="1"/>
            <a:lstStyle/>
            <a:p>
              <a:endParaRPr lang="id-ID" sz="1350"/>
            </a:p>
          </p:txBody>
        </p:sp>
        <p:sp>
          <p:nvSpPr>
            <p:cNvPr id="24" name="Freeform 23"/>
            <p:cNvSpPr/>
            <p:nvPr/>
          </p:nvSpPr>
          <p:spPr bwMode="auto">
            <a:xfrm>
              <a:off x="6924765" y="2817417"/>
              <a:ext cx="205284" cy="394145"/>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grpFill/>
            <a:ln>
              <a:noFill/>
            </a:ln>
          </p:spPr>
          <p:txBody>
            <a:bodyPr vert="horz" wrap="square" lIns="68580" tIns="34290" rIns="68580" bIns="34290" numCol="1" anchor="t" anchorCtr="0" compatLnSpc="1"/>
            <a:lstStyle/>
            <a:p>
              <a:endParaRPr lang="id-ID" sz="1350"/>
            </a:p>
          </p:txBody>
        </p:sp>
        <p:sp>
          <p:nvSpPr>
            <p:cNvPr id="25" name="Freeform 24"/>
            <p:cNvSpPr/>
            <p:nvPr/>
          </p:nvSpPr>
          <p:spPr bwMode="auto">
            <a:xfrm>
              <a:off x="7104046" y="2683299"/>
              <a:ext cx="21897" cy="68428"/>
            </a:xfrm>
            <a:custGeom>
              <a:avLst/>
              <a:gdLst>
                <a:gd name="T0" fmla="*/ 12 w 12"/>
                <a:gd name="T1" fmla="*/ 30 h 36"/>
                <a:gd name="T2" fmla="*/ 6 w 12"/>
                <a:gd name="T3" fmla="*/ 36 h 36"/>
                <a:gd name="T4" fmla="*/ 0 w 12"/>
                <a:gd name="T5" fmla="*/ 30 h 36"/>
                <a:gd name="T6" fmla="*/ 0 w 12"/>
                <a:gd name="T7" fmla="*/ 6 h 36"/>
                <a:gd name="T8" fmla="*/ 6 w 12"/>
                <a:gd name="T9" fmla="*/ 0 h 36"/>
                <a:gd name="T10" fmla="*/ 12 w 12"/>
                <a:gd name="T11" fmla="*/ 6 h 36"/>
                <a:gd name="T12" fmla="*/ 12 w 12"/>
                <a:gd name="T13" fmla="*/ 3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2" y="30"/>
                  </a:moveTo>
                  <a:cubicBezTo>
                    <a:pt x="12" y="33"/>
                    <a:pt x="10" y="36"/>
                    <a:pt x="6" y="36"/>
                  </a:cubicBezTo>
                  <a:cubicBezTo>
                    <a:pt x="3" y="36"/>
                    <a:pt x="0" y="33"/>
                    <a:pt x="0" y="30"/>
                  </a:cubicBezTo>
                  <a:cubicBezTo>
                    <a:pt x="0" y="6"/>
                    <a:pt x="0" y="6"/>
                    <a:pt x="0" y="6"/>
                  </a:cubicBezTo>
                  <a:cubicBezTo>
                    <a:pt x="0" y="3"/>
                    <a:pt x="3" y="0"/>
                    <a:pt x="6" y="0"/>
                  </a:cubicBezTo>
                  <a:cubicBezTo>
                    <a:pt x="10" y="0"/>
                    <a:pt x="12" y="3"/>
                    <a:pt x="12" y="6"/>
                  </a:cubicBezTo>
                  <a:lnTo>
                    <a:pt x="12" y="30"/>
                  </a:lnTo>
                  <a:close/>
                </a:path>
              </a:pathLst>
            </a:custGeom>
            <a:grpFill/>
            <a:ln>
              <a:noFill/>
            </a:ln>
          </p:spPr>
          <p:txBody>
            <a:bodyPr vert="horz" wrap="square" lIns="68580" tIns="34290" rIns="68580" bIns="34290" numCol="1" anchor="t" anchorCtr="0" compatLnSpc="1"/>
            <a:lstStyle/>
            <a:p>
              <a:endParaRPr lang="id-ID" sz="1350"/>
            </a:p>
          </p:txBody>
        </p:sp>
        <p:sp>
          <p:nvSpPr>
            <p:cNvPr id="26" name="Freeform 25"/>
            <p:cNvSpPr>
              <a:spLocks noEditPoints="1"/>
            </p:cNvSpPr>
            <p:nvPr/>
          </p:nvSpPr>
          <p:spPr bwMode="auto">
            <a:xfrm>
              <a:off x="6124156" y="2389058"/>
              <a:ext cx="194336" cy="525527"/>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grpFill/>
            <a:ln>
              <a:noFill/>
            </a:ln>
          </p:spPr>
          <p:txBody>
            <a:bodyPr vert="horz" wrap="square" lIns="68580" tIns="34290" rIns="68580" bIns="34290" numCol="1" anchor="t" anchorCtr="0" compatLnSpc="1"/>
            <a:lstStyle/>
            <a:p>
              <a:endParaRPr lang="id-ID" sz="1350"/>
            </a:p>
          </p:txBody>
        </p:sp>
        <p:sp>
          <p:nvSpPr>
            <p:cNvPr id="27" name="Freeform 26"/>
            <p:cNvSpPr>
              <a:spLocks noEditPoints="1"/>
            </p:cNvSpPr>
            <p:nvPr/>
          </p:nvSpPr>
          <p:spPr bwMode="auto">
            <a:xfrm>
              <a:off x="5957192" y="2554653"/>
              <a:ext cx="526896" cy="192968"/>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grpFill/>
            <a:ln>
              <a:noFill/>
            </a:ln>
          </p:spPr>
          <p:txBody>
            <a:bodyPr vert="horz" wrap="square" lIns="68580" tIns="34290" rIns="68580" bIns="34290" numCol="1" anchor="t" anchorCtr="0" compatLnSpc="1"/>
            <a:lstStyle/>
            <a:p>
              <a:endParaRPr lang="id-ID" sz="1350"/>
            </a:p>
          </p:txBody>
        </p:sp>
        <p:sp>
          <p:nvSpPr>
            <p:cNvPr id="28" name="Freeform 27"/>
            <p:cNvSpPr>
              <a:spLocks noEditPoints="1"/>
            </p:cNvSpPr>
            <p:nvPr/>
          </p:nvSpPr>
          <p:spPr bwMode="auto">
            <a:xfrm>
              <a:off x="5996880" y="2435590"/>
              <a:ext cx="447520" cy="429728"/>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grpFill/>
            <a:ln>
              <a:noFill/>
            </a:ln>
          </p:spPr>
          <p:txBody>
            <a:bodyPr vert="horz" wrap="square" lIns="68580" tIns="34290" rIns="68580" bIns="34290" numCol="1" anchor="t" anchorCtr="0" compatLnSpc="1"/>
            <a:lstStyle/>
            <a:p>
              <a:endParaRPr lang="id-ID" sz="1350"/>
            </a:p>
          </p:txBody>
        </p:sp>
        <p:sp>
          <p:nvSpPr>
            <p:cNvPr id="29" name="Freeform 28"/>
            <p:cNvSpPr>
              <a:spLocks noEditPoints="1"/>
            </p:cNvSpPr>
            <p:nvPr/>
          </p:nvSpPr>
          <p:spPr bwMode="auto">
            <a:xfrm>
              <a:off x="5996880" y="2435590"/>
              <a:ext cx="447520" cy="429728"/>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grpFill/>
            <a:ln>
              <a:noFill/>
            </a:ln>
          </p:spPr>
          <p:txBody>
            <a:bodyPr vert="horz" wrap="square" lIns="68580" tIns="34290" rIns="68580" bIns="34290" numCol="1" anchor="t" anchorCtr="0" compatLnSpc="1"/>
            <a:lstStyle/>
            <a:p>
              <a:endParaRPr lang="id-ID" sz="1350"/>
            </a:p>
          </p:txBody>
        </p:sp>
        <p:sp>
          <p:nvSpPr>
            <p:cNvPr id="30" name="Oval 29"/>
            <p:cNvSpPr>
              <a:spLocks noChangeArrowheads="1"/>
            </p:cNvSpPr>
            <p:nvPr/>
          </p:nvSpPr>
          <p:spPr bwMode="auto">
            <a:xfrm>
              <a:off x="6181637" y="2610766"/>
              <a:ext cx="80745" cy="80745"/>
            </a:xfrm>
            <a:prstGeom prst="ellipse">
              <a:avLst/>
            </a:prstGeom>
            <a:grpFill/>
            <a:ln>
              <a:noFill/>
            </a:ln>
          </p:spPr>
          <p:txBody>
            <a:bodyPr vert="horz" wrap="square" lIns="68580" tIns="34290" rIns="68580" bIns="34290" numCol="1" anchor="t" anchorCtr="0" compatLnSpc="1"/>
            <a:lstStyle/>
            <a:p>
              <a:endParaRPr lang="id-ID" sz="1350"/>
            </a:p>
          </p:txBody>
        </p:sp>
        <p:sp>
          <p:nvSpPr>
            <p:cNvPr id="31" name="Freeform 30"/>
            <p:cNvSpPr>
              <a:spLocks noEditPoints="1"/>
            </p:cNvSpPr>
            <p:nvPr/>
          </p:nvSpPr>
          <p:spPr bwMode="auto">
            <a:xfrm>
              <a:off x="6801595" y="2239885"/>
              <a:ext cx="221707" cy="420148"/>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grpFill/>
            <a:ln>
              <a:noFill/>
            </a:ln>
          </p:spPr>
          <p:txBody>
            <a:bodyPr vert="horz" wrap="square" lIns="68580" tIns="34290" rIns="68580" bIns="34290" numCol="1" anchor="t" anchorCtr="0" compatLnSpc="1"/>
            <a:lstStyle/>
            <a:p>
              <a:endParaRPr lang="id-ID" sz="1350"/>
            </a:p>
          </p:txBody>
        </p:sp>
        <p:sp>
          <p:nvSpPr>
            <p:cNvPr id="32" name="Rectangle 31"/>
            <p:cNvSpPr>
              <a:spLocks noChangeArrowheads="1"/>
            </p:cNvSpPr>
            <p:nvPr/>
          </p:nvSpPr>
          <p:spPr bwMode="auto">
            <a:xfrm>
              <a:off x="6690741" y="2238517"/>
              <a:ext cx="56111" cy="409200"/>
            </a:xfrm>
            <a:prstGeom prst="rect">
              <a:avLst/>
            </a:prstGeom>
            <a:grpFill/>
            <a:ln>
              <a:noFill/>
            </a:ln>
          </p:spPr>
          <p:txBody>
            <a:bodyPr vert="horz" wrap="square" lIns="68580" tIns="34290" rIns="68580" bIns="34290" numCol="1" anchor="t" anchorCtr="0" compatLnSpc="1"/>
            <a:lstStyle/>
            <a:p>
              <a:endParaRPr lang="id-ID" sz="1350"/>
            </a:p>
          </p:txBody>
        </p:sp>
        <p:sp>
          <p:nvSpPr>
            <p:cNvPr id="33" name="Freeform 32"/>
            <p:cNvSpPr>
              <a:spLocks noEditPoints="1"/>
            </p:cNvSpPr>
            <p:nvPr/>
          </p:nvSpPr>
          <p:spPr bwMode="auto">
            <a:xfrm>
              <a:off x="4873292" y="4299569"/>
              <a:ext cx="484470" cy="354457"/>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grpFill/>
            <a:ln>
              <a:noFill/>
            </a:ln>
          </p:spPr>
          <p:txBody>
            <a:bodyPr vert="horz" wrap="square" lIns="68580" tIns="34290" rIns="68580" bIns="34290" numCol="1" anchor="t" anchorCtr="0" compatLnSpc="1"/>
            <a:lstStyle/>
            <a:p>
              <a:endParaRPr lang="id-ID" sz="1350"/>
            </a:p>
          </p:txBody>
        </p:sp>
        <p:grpSp>
          <p:nvGrpSpPr>
            <p:cNvPr id="34" name="Group 127"/>
            <p:cNvGrpSpPr/>
            <p:nvPr/>
          </p:nvGrpSpPr>
          <p:grpSpPr>
            <a:xfrm>
              <a:off x="6235010" y="4654025"/>
              <a:ext cx="437941" cy="563848"/>
              <a:chOff x="8610600" y="4127500"/>
              <a:chExt cx="508001" cy="654050"/>
            </a:xfrm>
            <a:grpFill/>
          </p:grpSpPr>
          <p:sp>
            <p:nvSpPr>
              <p:cNvPr id="94" name="Freeform 33"/>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95" name="Freeform 34"/>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96" name="Freeform 35"/>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97" name="Freeform 36"/>
              <p:cNvSpPr/>
              <p:nvPr/>
            </p:nvSpPr>
            <p:spPr bwMode="auto">
              <a:xfrm>
                <a:off x="8729663" y="4613275"/>
                <a:ext cx="141288" cy="168275"/>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98" name="Freeform 37"/>
              <p:cNvSpPr/>
              <p:nvPr/>
            </p:nvSpPr>
            <p:spPr bwMode="auto">
              <a:xfrm>
                <a:off x="8855075" y="4613275"/>
                <a:ext cx="134938" cy="168275"/>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99" name="Freeform 38"/>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100" name="Freeform 39"/>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101" name="Freeform 40"/>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sp>
          <p:nvSpPr>
            <p:cNvPr id="35" name="Freeform 41"/>
            <p:cNvSpPr>
              <a:spLocks noEditPoints="1"/>
            </p:cNvSpPr>
            <p:nvPr/>
          </p:nvSpPr>
          <p:spPr bwMode="auto">
            <a:xfrm>
              <a:off x="6597679" y="4084704"/>
              <a:ext cx="369512" cy="336666"/>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grpFill/>
            <a:ln>
              <a:noFill/>
            </a:ln>
          </p:spPr>
          <p:txBody>
            <a:bodyPr vert="horz" wrap="square" lIns="68580" tIns="34290" rIns="68580" bIns="34290" numCol="1" anchor="t" anchorCtr="0" compatLnSpc="1"/>
            <a:lstStyle/>
            <a:p>
              <a:endParaRPr lang="id-ID" sz="1350"/>
            </a:p>
          </p:txBody>
        </p:sp>
        <p:sp>
          <p:nvSpPr>
            <p:cNvPr id="36" name="Freeform 42"/>
            <p:cNvSpPr/>
            <p:nvPr/>
          </p:nvSpPr>
          <p:spPr bwMode="auto">
            <a:xfrm>
              <a:off x="6693479" y="4395367"/>
              <a:ext cx="79376" cy="171071"/>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grpFill/>
            <a:ln>
              <a:noFill/>
            </a:ln>
          </p:spPr>
          <p:txBody>
            <a:bodyPr vert="horz" wrap="square" lIns="68580" tIns="34290" rIns="68580" bIns="34290" numCol="1" anchor="t" anchorCtr="0" compatLnSpc="1"/>
            <a:lstStyle/>
            <a:p>
              <a:endParaRPr lang="id-ID" sz="1350"/>
            </a:p>
          </p:txBody>
        </p:sp>
        <p:sp>
          <p:nvSpPr>
            <p:cNvPr id="37" name="Freeform 43"/>
            <p:cNvSpPr/>
            <p:nvPr/>
          </p:nvSpPr>
          <p:spPr bwMode="auto">
            <a:xfrm>
              <a:off x="6660633" y="4447373"/>
              <a:ext cx="112222" cy="231287"/>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grpFill/>
            <a:ln>
              <a:noFill/>
            </a:ln>
          </p:spPr>
          <p:txBody>
            <a:bodyPr vert="horz" wrap="square" lIns="68580" tIns="34290" rIns="68580" bIns="34290" numCol="1" anchor="t" anchorCtr="0" compatLnSpc="1"/>
            <a:lstStyle/>
            <a:p>
              <a:endParaRPr lang="id-ID" sz="1350"/>
            </a:p>
          </p:txBody>
        </p:sp>
        <p:sp>
          <p:nvSpPr>
            <p:cNvPr id="38" name="Freeform 44"/>
            <p:cNvSpPr/>
            <p:nvPr/>
          </p:nvSpPr>
          <p:spPr bwMode="auto">
            <a:xfrm>
              <a:off x="5635580" y="1856688"/>
              <a:ext cx="451625" cy="413306"/>
            </a:xfrm>
            <a:custGeom>
              <a:avLst/>
              <a:gdLst>
                <a:gd name="T0" fmla="*/ 117 w 240"/>
                <a:gd name="T1" fmla="*/ 220 h 220"/>
                <a:gd name="T2" fmla="*/ 0 w 240"/>
                <a:gd name="T3" fmla="*/ 219 h 220"/>
                <a:gd name="T4" fmla="*/ 0 w 240"/>
                <a:gd name="T5" fmla="*/ 44 h 220"/>
                <a:gd name="T6" fmla="*/ 120 w 240"/>
                <a:gd name="T7" fmla="*/ 44 h 220"/>
                <a:gd name="T8" fmla="*/ 240 w 240"/>
                <a:gd name="T9" fmla="*/ 44 h 220"/>
                <a:gd name="T10" fmla="*/ 240 w 240"/>
                <a:gd name="T11" fmla="*/ 219 h 220"/>
                <a:gd name="T12" fmla="*/ 117 w 24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40" h="220">
                  <a:moveTo>
                    <a:pt x="117" y="220"/>
                  </a:moveTo>
                  <a:cubicBezTo>
                    <a:pt x="117" y="220"/>
                    <a:pt x="76" y="179"/>
                    <a:pt x="0" y="219"/>
                  </a:cubicBezTo>
                  <a:cubicBezTo>
                    <a:pt x="0" y="44"/>
                    <a:pt x="0" y="44"/>
                    <a:pt x="0" y="44"/>
                  </a:cubicBezTo>
                  <a:cubicBezTo>
                    <a:pt x="0" y="44"/>
                    <a:pt x="78" y="0"/>
                    <a:pt x="120" y="44"/>
                  </a:cubicBezTo>
                  <a:cubicBezTo>
                    <a:pt x="240" y="44"/>
                    <a:pt x="240" y="44"/>
                    <a:pt x="240" y="44"/>
                  </a:cubicBezTo>
                  <a:cubicBezTo>
                    <a:pt x="240" y="219"/>
                    <a:pt x="240" y="219"/>
                    <a:pt x="240" y="219"/>
                  </a:cubicBezTo>
                  <a:lnTo>
                    <a:pt x="117" y="220"/>
                  </a:lnTo>
                  <a:close/>
                </a:path>
              </a:pathLst>
            </a:custGeom>
            <a:grpFill/>
            <a:ln>
              <a:noFill/>
            </a:ln>
          </p:spPr>
          <p:txBody>
            <a:bodyPr vert="horz" wrap="square" lIns="68580" tIns="34290" rIns="68580" bIns="34290" numCol="1" anchor="t" anchorCtr="0" compatLnSpc="1"/>
            <a:lstStyle/>
            <a:p>
              <a:endParaRPr lang="id-ID" sz="1350"/>
            </a:p>
          </p:txBody>
        </p:sp>
        <p:sp>
          <p:nvSpPr>
            <p:cNvPr id="39" name="Freeform 45"/>
            <p:cNvSpPr>
              <a:spLocks noEditPoints="1"/>
            </p:cNvSpPr>
            <p:nvPr/>
          </p:nvSpPr>
          <p:spPr bwMode="auto">
            <a:xfrm>
              <a:off x="5501462" y="4150395"/>
              <a:ext cx="550161" cy="455732"/>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grpFill/>
            <a:ln>
              <a:noFill/>
            </a:ln>
          </p:spPr>
          <p:txBody>
            <a:bodyPr vert="horz" wrap="square" lIns="68580" tIns="34290" rIns="68580" bIns="34290" numCol="1" anchor="t" anchorCtr="0" compatLnSpc="1"/>
            <a:lstStyle/>
            <a:p>
              <a:endParaRPr lang="id-ID" sz="1350"/>
            </a:p>
          </p:txBody>
        </p:sp>
        <p:sp>
          <p:nvSpPr>
            <p:cNvPr id="40" name="Freeform 46"/>
            <p:cNvSpPr>
              <a:spLocks noEditPoints="1"/>
            </p:cNvSpPr>
            <p:nvPr/>
          </p:nvSpPr>
          <p:spPr bwMode="auto">
            <a:xfrm>
              <a:off x="6474508" y="3243041"/>
              <a:ext cx="706178" cy="823873"/>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grpFill/>
            <a:ln>
              <a:noFill/>
            </a:ln>
          </p:spPr>
          <p:txBody>
            <a:bodyPr vert="horz" wrap="square" lIns="68580" tIns="34290" rIns="68580" bIns="34290" numCol="1" anchor="t" anchorCtr="0" compatLnSpc="1"/>
            <a:lstStyle/>
            <a:p>
              <a:endParaRPr lang="id-ID" sz="1350"/>
            </a:p>
          </p:txBody>
        </p:sp>
        <p:sp>
          <p:nvSpPr>
            <p:cNvPr id="41" name="Freeform 47"/>
            <p:cNvSpPr>
              <a:spLocks noEditPoints="1"/>
            </p:cNvSpPr>
            <p:nvPr/>
          </p:nvSpPr>
          <p:spPr bwMode="auto">
            <a:xfrm>
              <a:off x="7009615" y="3483906"/>
              <a:ext cx="305190" cy="599430"/>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grpFill/>
            <a:ln>
              <a:noFill/>
            </a:ln>
          </p:spPr>
          <p:txBody>
            <a:bodyPr vert="horz" wrap="square" lIns="68580" tIns="34290" rIns="68580" bIns="34290" numCol="1" anchor="t" anchorCtr="0" compatLnSpc="1"/>
            <a:lstStyle/>
            <a:p>
              <a:endParaRPr lang="id-ID" sz="1350"/>
            </a:p>
          </p:txBody>
        </p:sp>
        <p:sp>
          <p:nvSpPr>
            <p:cNvPr id="42" name="Freeform 48"/>
            <p:cNvSpPr>
              <a:spLocks noEditPoints="1"/>
            </p:cNvSpPr>
            <p:nvPr/>
          </p:nvSpPr>
          <p:spPr bwMode="auto">
            <a:xfrm>
              <a:off x="5944875" y="3560546"/>
              <a:ext cx="499526" cy="499526"/>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grpFill/>
            <a:ln>
              <a:noFill/>
            </a:ln>
          </p:spPr>
          <p:txBody>
            <a:bodyPr vert="horz" wrap="square" lIns="68580" tIns="34290" rIns="68580" bIns="34290" numCol="1" anchor="t" anchorCtr="0" compatLnSpc="1"/>
            <a:lstStyle/>
            <a:p>
              <a:endParaRPr lang="id-ID" sz="1350"/>
            </a:p>
          </p:txBody>
        </p:sp>
        <p:sp>
          <p:nvSpPr>
            <p:cNvPr id="43" name="Freeform 49"/>
            <p:cNvSpPr/>
            <p:nvPr/>
          </p:nvSpPr>
          <p:spPr bwMode="auto">
            <a:xfrm>
              <a:off x="6036568" y="3719299"/>
              <a:ext cx="249078" cy="131382"/>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grpFill/>
            <a:ln>
              <a:noFill/>
            </a:ln>
          </p:spPr>
          <p:txBody>
            <a:bodyPr vert="horz" wrap="square" lIns="68580" tIns="34290" rIns="68580" bIns="34290" numCol="1" anchor="t" anchorCtr="0" compatLnSpc="1"/>
            <a:lstStyle/>
            <a:p>
              <a:endParaRPr lang="id-ID" sz="1350"/>
            </a:p>
          </p:txBody>
        </p:sp>
        <p:grpSp>
          <p:nvGrpSpPr>
            <p:cNvPr id="44" name="Group 126"/>
            <p:cNvGrpSpPr/>
            <p:nvPr/>
          </p:nvGrpSpPr>
          <p:grpSpPr>
            <a:xfrm>
              <a:off x="6144684" y="4203770"/>
              <a:ext cx="391409" cy="372248"/>
              <a:chOff x="8505825" y="3605213"/>
              <a:chExt cx="454025" cy="431800"/>
            </a:xfrm>
            <a:grpFill/>
          </p:grpSpPr>
          <p:sp>
            <p:nvSpPr>
              <p:cNvPr id="92" name="Freeform 50"/>
              <p:cNvSpPr/>
              <p:nvPr/>
            </p:nvSpPr>
            <p:spPr bwMode="auto">
              <a:xfrm>
                <a:off x="8505825" y="3694113"/>
                <a:ext cx="454025" cy="342900"/>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93" name="Freeform 51"/>
              <p:cNvSpPr/>
              <p:nvPr/>
            </p:nvSpPr>
            <p:spPr bwMode="auto">
              <a:xfrm>
                <a:off x="8709025" y="3605213"/>
                <a:ext cx="123825" cy="15716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sp>
          <p:nvSpPr>
            <p:cNvPr id="45" name="Freeform 52"/>
            <p:cNvSpPr/>
            <p:nvPr/>
          </p:nvSpPr>
          <p:spPr bwMode="auto">
            <a:xfrm>
              <a:off x="4937614" y="1988069"/>
              <a:ext cx="585745" cy="476260"/>
            </a:xfrm>
            <a:custGeom>
              <a:avLst/>
              <a:gdLst>
                <a:gd name="T0" fmla="*/ 312 w 312"/>
                <a:gd name="T1" fmla="*/ 86 h 253"/>
                <a:gd name="T2" fmla="*/ 305 w 312"/>
                <a:gd name="T3" fmla="*/ 75 h 253"/>
                <a:gd name="T4" fmla="*/ 79 w 312"/>
                <a:gd name="T5" fmla="*/ 226 h 253"/>
                <a:gd name="T6" fmla="*/ 28 w 312"/>
                <a:gd name="T7" fmla="*/ 214 h 253"/>
                <a:gd name="T8" fmla="*/ 35 w 312"/>
                <a:gd name="T9" fmla="*/ 162 h 253"/>
                <a:gd name="T10" fmla="*/ 262 w 312"/>
                <a:gd name="T11" fmla="*/ 11 h 253"/>
                <a:gd name="T12" fmla="*/ 254 w 312"/>
                <a:gd name="T13" fmla="*/ 0 h 253"/>
                <a:gd name="T14" fmla="*/ 26 w 312"/>
                <a:gd name="T15" fmla="*/ 153 h 253"/>
                <a:gd name="T16" fmla="*/ 15 w 312"/>
                <a:gd name="T17" fmla="*/ 222 h 253"/>
                <a:gd name="T18" fmla="*/ 83 w 312"/>
                <a:gd name="T19" fmla="*/ 239 h 253"/>
                <a:gd name="T20" fmla="*/ 312 w 312"/>
                <a:gd name="T21" fmla="*/ 8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253">
                  <a:moveTo>
                    <a:pt x="312" y="86"/>
                  </a:moveTo>
                  <a:cubicBezTo>
                    <a:pt x="305" y="75"/>
                    <a:pt x="305" y="75"/>
                    <a:pt x="305" y="75"/>
                  </a:cubicBezTo>
                  <a:cubicBezTo>
                    <a:pt x="79" y="226"/>
                    <a:pt x="79" y="226"/>
                    <a:pt x="79" y="226"/>
                  </a:cubicBezTo>
                  <a:cubicBezTo>
                    <a:pt x="63" y="237"/>
                    <a:pt x="40" y="231"/>
                    <a:pt x="28" y="214"/>
                  </a:cubicBezTo>
                  <a:cubicBezTo>
                    <a:pt x="16" y="196"/>
                    <a:pt x="19" y="173"/>
                    <a:pt x="35" y="162"/>
                  </a:cubicBezTo>
                  <a:cubicBezTo>
                    <a:pt x="262" y="11"/>
                    <a:pt x="262" y="11"/>
                    <a:pt x="262" y="11"/>
                  </a:cubicBezTo>
                  <a:cubicBezTo>
                    <a:pt x="254" y="0"/>
                    <a:pt x="254" y="0"/>
                    <a:pt x="254" y="0"/>
                  </a:cubicBezTo>
                  <a:cubicBezTo>
                    <a:pt x="26" y="153"/>
                    <a:pt x="26" y="153"/>
                    <a:pt x="26" y="153"/>
                  </a:cubicBezTo>
                  <a:cubicBezTo>
                    <a:pt x="4" y="167"/>
                    <a:pt x="0" y="198"/>
                    <a:pt x="15" y="222"/>
                  </a:cubicBezTo>
                  <a:cubicBezTo>
                    <a:pt x="31" y="246"/>
                    <a:pt x="62" y="253"/>
                    <a:pt x="83" y="239"/>
                  </a:cubicBezTo>
                  <a:lnTo>
                    <a:pt x="312" y="86"/>
                  </a:lnTo>
                  <a:close/>
                </a:path>
              </a:pathLst>
            </a:custGeom>
            <a:grpFill/>
            <a:ln>
              <a:noFill/>
            </a:ln>
          </p:spPr>
          <p:txBody>
            <a:bodyPr vert="horz" wrap="square" lIns="68580" tIns="34290" rIns="68580" bIns="34290" numCol="1" anchor="t" anchorCtr="0" compatLnSpc="1"/>
            <a:lstStyle/>
            <a:p>
              <a:endParaRPr lang="id-ID" sz="1350"/>
            </a:p>
          </p:txBody>
        </p:sp>
        <p:sp>
          <p:nvSpPr>
            <p:cNvPr id="46" name="Freeform 53"/>
            <p:cNvSpPr/>
            <p:nvPr/>
          </p:nvSpPr>
          <p:spPr bwMode="auto">
            <a:xfrm>
              <a:off x="5382397" y="1962068"/>
              <a:ext cx="161490" cy="221707"/>
            </a:xfrm>
            <a:custGeom>
              <a:avLst/>
              <a:gdLst>
                <a:gd name="T0" fmla="*/ 80 w 86"/>
                <a:gd name="T1" fmla="*/ 115 h 118"/>
                <a:gd name="T2" fmla="*/ 68 w 86"/>
                <a:gd name="T3" fmla="*/ 113 h 118"/>
                <a:gd name="T4" fmla="*/ 3 w 86"/>
                <a:gd name="T5" fmla="*/ 16 h 118"/>
                <a:gd name="T6" fmla="*/ 6 w 86"/>
                <a:gd name="T7" fmla="*/ 3 h 118"/>
                <a:gd name="T8" fmla="*/ 19 w 86"/>
                <a:gd name="T9" fmla="*/ 6 h 118"/>
                <a:gd name="T10" fmla="*/ 83 w 86"/>
                <a:gd name="T11" fmla="*/ 102 h 118"/>
                <a:gd name="T12" fmla="*/ 80 w 86"/>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86" h="118">
                  <a:moveTo>
                    <a:pt x="80" y="115"/>
                  </a:moveTo>
                  <a:cubicBezTo>
                    <a:pt x="76" y="118"/>
                    <a:pt x="70" y="117"/>
                    <a:pt x="68" y="113"/>
                  </a:cubicBezTo>
                  <a:cubicBezTo>
                    <a:pt x="3" y="16"/>
                    <a:pt x="3" y="16"/>
                    <a:pt x="3" y="16"/>
                  </a:cubicBezTo>
                  <a:cubicBezTo>
                    <a:pt x="0" y="12"/>
                    <a:pt x="1" y="6"/>
                    <a:pt x="6" y="3"/>
                  </a:cubicBezTo>
                  <a:cubicBezTo>
                    <a:pt x="10" y="0"/>
                    <a:pt x="16" y="2"/>
                    <a:pt x="19" y="6"/>
                  </a:cubicBezTo>
                  <a:cubicBezTo>
                    <a:pt x="83" y="102"/>
                    <a:pt x="83" y="102"/>
                    <a:pt x="83" y="102"/>
                  </a:cubicBezTo>
                  <a:cubicBezTo>
                    <a:pt x="86" y="107"/>
                    <a:pt x="85" y="112"/>
                    <a:pt x="80" y="115"/>
                  </a:cubicBezTo>
                  <a:close/>
                </a:path>
              </a:pathLst>
            </a:custGeom>
            <a:grpFill/>
            <a:ln>
              <a:noFill/>
            </a:ln>
          </p:spPr>
          <p:txBody>
            <a:bodyPr vert="horz" wrap="square" lIns="68580" tIns="34290" rIns="68580" bIns="34290" numCol="1" anchor="t" anchorCtr="0" compatLnSpc="1"/>
            <a:lstStyle/>
            <a:p>
              <a:endParaRPr lang="id-ID" sz="1350"/>
            </a:p>
          </p:txBody>
        </p:sp>
        <p:sp>
          <p:nvSpPr>
            <p:cNvPr id="47" name="Freeform 54"/>
            <p:cNvSpPr/>
            <p:nvPr/>
          </p:nvSpPr>
          <p:spPr bwMode="auto">
            <a:xfrm>
              <a:off x="5014253" y="2113977"/>
              <a:ext cx="443414" cy="290135"/>
            </a:xfrm>
            <a:custGeom>
              <a:avLst/>
              <a:gdLst>
                <a:gd name="T0" fmla="*/ 236 w 236"/>
                <a:gd name="T1" fmla="*/ 13 h 154"/>
                <a:gd name="T2" fmla="*/ 227 w 236"/>
                <a:gd name="T3" fmla="*/ 0 h 154"/>
                <a:gd name="T4" fmla="*/ 25 w 236"/>
                <a:gd name="T5" fmla="*/ 135 h 154"/>
                <a:gd name="T6" fmla="*/ 0 w 236"/>
                <a:gd name="T7" fmla="*/ 136 h 154"/>
                <a:gd name="T8" fmla="*/ 1 w 236"/>
                <a:gd name="T9" fmla="*/ 138 h 154"/>
                <a:gd name="T10" fmla="*/ 36 w 236"/>
                <a:gd name="T11" fmla="*/ 146 h 154"/>
                <a:gd name="T12" fmla="*/ 236 w 236"/>
                <a:gd name="T13" fmla="*/ 13 h 154"/>
              </a:gdLst>
              <a:ahLst/>
              <a:cxnLst>
                <a:cxn ang="0">
                  <a:pos x="T0" y="T1"/>
                </a:cxn>
                <a:cxn ang="0">
                  <a:pos x="T2" y="T3"/>
                </a:cxn>
                <a:cxn ang="0">
                  <a:pos x="T4" y="T5"/>
                </a:cxn>
                <a:cxn ang="0">
                  <a:pos x="T6" y="T7"/>
                </a:cxn>
                <a:cxn ang="0">
                  <a:pos x="T8" y="T9"/>
                </a:cxn>
                <a:cxn ang="0">
                  <a:pos x="T10" y="T11"/>
                </a:cxn>
                <a:cxn ang="0">
                  <a:pos x="T12" y="T13"/>
                </a:cxn>
              </a:cxnLst>
              <a:rect l="0" t="0" r="r" b="b"/>
              <a:pathLst>
                <a:path w="236" h="154">
                  <a:moveTo>
                    <a:pt x="236" y="13"/>
                  </a:moveTo>
                  <a:cubicBezTo>
                    <a:pt x="227" y="0"/>
                    <a:pt x="227" y="0"/>
                    <a:pt x="227" y="0"/>
                  </a:cubicBezTo>
                  <a:cubicBezTo>
                    <a:pt x="25" y="135"/>
                    <a:pt x="25" y="135"/>
                    <a:pt x="25" y="135"/>
                  </a:cubicBezTo>
                  <a:cubicBezTo>
                    <a:pt x="17" y="140"/>
                    <a:pt x="8" y="140"/>
                    <a:pt x="0" y="136"/>
                  </a:cubicBezTo>
                  <a:cubicBezTo>
                    <a:pt x="0" y="137"/>
                    <a:pt x="0" y="137"/>
                    <a:pt x="1" y="138"/>
                  </a:cubicBezTo>
                  <a:cubicBezTo>
                    <a:pt x="9" y="150"/>
                    <a:pt x="25" y="154"/>
                    <a:pt x="36" y="146"/>
                  </a:cubicBezTo>
                  <a:lnTo>
                    <a:pt x="236" y="13"/>
                  </a:lnTo>
                  <a:close/>
                </a:path>
              </a:pathLst>
            </a:custGeom>
            <a:grpFill/>
            <a:ln>
              <a:noFill/>
            </a:ln>
          </p:spPr>
          <p:txBody>
            <a:bodyPr vert="horz" wrap="square" lIns="68580" tIns="34290" rIns="68580" bIns="34290" numCol="1" anchor="t" anchorCtr="0" compatLnSpc="1"/>
            <a:lstStyle/>
            <a:p>
              <a:endParaRPr lang="id-ID" sz="1350"/>
            </a:p>
          </p:txBody>
        </p:sp>
        <p:sp>
          <p:nvSpPr>
            <p:cNvPr id="48" name="Freeform 55"/>
            <p:cNvSpPr>
              <a:spLocks noEditPoints="1"/>
            </p:cNvSpPr>
            <p:nvPr/>
          </p:nvSpPr>
          <p:spPr bwMode="auto">
            <a:xfrm>
              <a:off x="4652953" y="2368529"/>
              <a:ext cx="255921" cy="448888"/>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grpFill/>
            <a:ln>
              <a:noFill/>
            </a:ln>
          </p:spPr>
          <p:txBody>
            <a:bodyPr vert="horz" wrap="square" lIns="68580" tIns="34290" rIns="68580" bIns="34290" numCol="1" anchor="t" anchorCtr="0" compatLnSpc="1"/>
            <a:lstStyle/>
            <a:p>
              <a:endParaRPr lang="id-ID" sz="1350"/>
            </a:p>
          </p:txBody>
        </p:sp>
        <p:sp>
          <p:nvSpPr>
            <p:cNvPr id="49" name="Freeform 56"/>
            <p:cNvSpPr>
              <a:spLocks noEditPoints="1"/>
            </p:cNvSpPr>
            <p:nvPr/>
          </p:nvSpPr>
          <p:spPr bwMode="auto">
            <a:xfrm>
              <a:off x="4420298" y="3308731"/>
              <a:ext cx="478997" cy="521423"/>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grpFill/>
            <a:ln>
              <a:noFill/>
            </a:ln>
          </p:spPr>
          <p:txBody>
            <a:bodyPr vert="horz" wrap="square" lIns="68580" tIns="34290" rIns="68580" bIns="34290" numCol="1" anchor="t" anchorCtr="0" compatLnSpc="1"/>
            <a:lstStyle/>
            <a:p>
              <a:endParaRPr lang="id-ID" sz="1350"/>
            </a:p>
          </p:txBody>
        </p:sp>
        <p:sp>
          <p:nvSpPr>
            <p:cNvPr id="50" name="Freeform 57"/>
            <p:cNvSpPr>
              <a:spLocks noEditPoints="1"/>
            </p:cNvSpPr>
            <p:nvPr/>
          </p:nvSpPr>
          <p:spPr bwMode="auto">
            <a:xfrm>
              <a:off x="6187110" y="1960698"/>
              <a:ext cx="455732" cy="447520"/>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grpFill/>
            <a:ln>
              <a:noFill/>
            </a:ln>
          </p:spPr>
          <p:txBody>
            <a:bodyPr vert="horz" wrap="square" lIns="68580" tIns="34290" rIns="68580" bIns="34290" numCol="1" anchor="t" anchorCtr="0" compatLnSpc="1"/>
            <a:lstStyle/>
            <a:p>
              <a:endParaRPr lang="id-ID" sz="1350"/>
            </a:p>
          </p:txBody>
        </p:sp>
        <p:sp>
          <p:nvSpPr>
            <p:cNvPr id="51" name="Freeform 58"/>
            <p:cNvSpPr>
              <a:spLocks noEditPoints="1"/>
            </p:cNvSpPr>
            <p:nvPr/>
          </p:nvSpPr>
          <p:spPr bwMode="auto">
            <a:xfrm>
              <a:off x="4577245" y="3827651"/>
              <a:ext cx="443414" cy="448888"/>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grpFill/>
            <a:ln>
              <a:noFill/>
            </a:ln>
          </p:spPr>
          <p:txBody>
            <a:bodyPr vert="horz" wrap="square" lIns="68580" tIns="34290" rIns="68580" bIns="34290" numCol="1" anchor="t" anchorCtr="0" compatLnSpc="1"/>
            <a:lstStyle/>
            <a:p>
              <a:endParaRPr lang="id-ID" sz="1350"/>
            </a:p>
          </p:txBody>
        </p:sp>
        <p:sp>
          <p:nvSpPr>
            <p:cNvPr id="52" name="Rectangle 59"/>
            <p:cNvSpPr>
              <a:spLocks noChangeArrowheads="1"/>
            </p:cNvSpPr>
            <p:nvPr/>
          </p:nvSpPr>
          <p:spPr bwMode="auto">
            <a:xfrm>
              <a:off x="6297964" y="3401792"/>
              <a:ext cx="540582" cy="27372"/>
            </a:xfrm>
            <a:prstGeom prst="rect">
              <a:avLst/>
            </a:prstGeom>
            <a:grpFill/>
            <a:ln>
              <a:noFill/>
            </a:ln>
          </p:spPr>
          <p:txBody>
            <a:bodyPr vert="horz" wrap="square" lIns="68580" tIns="34290" rIns="68580" bIns="34290" numCol="1" anchor="t" anchorCtr="0" compatLnSpc="1"/>
            <a:lstStyle/>
            <a:p>
              <a:endParaRPr lang="id-ID" sz="1350"/>
            </a:p>
          </p:txBody>
        </p:sp>
        <p:sp>
          <p:nvSpPr>
            <p:cNvPr id="53" name="Rectangle 60"/>
            <p:cNvSpPr>
              <a:spLocks noChangeArrowheads="1"/>
            </p:cNvSpPr>
            <p:nvPr/>
          </p:nvSpPr>
          <p:spPr bwMode="auto">
            <a:xfrm>
              <a:off x="6319861" y="3347050"/>
              <a:ext cx="496788" cy="27372"/>
            </a:xfrm>
            <a:prstGeom prst="rect">
              <a:avLst/>
            </a:prstGeom>
            <a:grpFill/>
            <a:ln>
              <a:noFill/>
            </a:ln>
          </p:spPr>
          <p:txBody>
            <a:bodyPr vert="horz" wrap="square" lIns="68580" tIns="34290" rIns="68580" bIns="34290" numCol="1" anchor="t" anchorCtr="0" compatLnSpc="1"/>
            <a:lstStyle/>
            <a:p>
              <a:endParaRPr lang="id-ID" sz="1350"/>
            </a:p>
          </p:txBody>
        </p:sp>
        <p:sp>
          <p:nvSpPr>
            <p:cNvPr id="54" name="Rectangle 61"/>
            <p:cNvSpPr>
              <a:spLocks noChangeArrowheads="1"/>
            </p:cNvSpPr>
            <p:nvPr/>
          </p:nvSpPr>
          <p:spPr bwMode="auto">
            <a:xfrm>
              <a:off x="6515565" y="3290938"/>
              <a:ext cx="105380" cy="27372"/>
            </a:xfrm>
            <a:prstGeom prst="rect">
              <a:avLst/>
            </a:prstGeom>
            <a:grpFill/>
            <a:ln>
              <a:noFill/>
            </a:ln>
          </p:spPr>
          <p:txBody>
            <a:bodyPr vert="horz" wrap="square" lIns="68580" tIns="34290" rIns="68580" bIns="34290" numCol="1" anchor="t" anchorCtr="0" compatLnSpc="1"/>
            <a:lstStyle/>
            <a:p>
              <a:endParaRPr lang="id-ID" sz="1350"/>
            </a:p>
          </p:txBody>
        </p:sp>
        <p:sp>
          <p:nvSpPr>
            <p:cNvPr id="55" name="Rectangle 62"/>
            <p:cNvSpPr>
              <a:spLocks noChangeArrowheads="1"/>
            </p:cNvSpPr>
            <p:nvPr/>
          </p:nvSpPr>
          <p:spPr bwMode="auto">
            <a:xfrm>
              <a:off x="6534725" y="3089761"/>
              <a:ext cx="67060" cy="218970"/>
            </a:xfrm>
            <a:prstGeom prst="rect">
              <a:avLst/>
            </a:prstGeom>
            <a:grpFill/>
            <a:ln>
              <a:noFill/>
            </a:ln>
          </p:spPr>
          <p:txBody>
            <a:bodyPr vert="horz" wrap="square" lIns="68580" tIns="34290" rIns="68580" bIns="34290" numCol="1" anchor="t" anchorCtr="0" compatLnSpc="1"/>
            <a:lstStyle/>
            <a:p>
              <a:endParaRPr lang="id-ID" sz="1350"/>
            </a:p>
          </p:txBody>
        </p:sp>
        <p:sp>
          <p:nvSpPr>
            <p:cNvPr id="56" name="Rectangle 63"/>
            <p:cNvSpPr>
              <a:spLocks noChangeArrowheads="1"/>
            </p:cNvSpPr>
            <p:nvPr/>
          </p:nvSpPr>
          <p:spPr bwMode="auto">
            <a:xfrm>
              <a:off x="6515565" y="3078812"/>
              <a:ext cx="105380" cy="27372"/>
            </a:xfrm>
            <a:prstGeom prst="rect">
              <a:avLst/>
            </a:prstGeom>
            <a:grpFill/>
            <a:ln>
              <a:noFill/>
            </a:ln>
          </p:spPr>
          <p:txBody>
            <a:bodyPr vert="horz" wrap="square" lIns="68580" tIns="34290" rIns="68580" bIns="34290" numCol="1" anchor="t" anchorCtr="0" compatLnSpc="1"/>
            <a:lstStyle/>
            <a:p>
              <a:endParaRPr lang="id-ID" sz="1350"/>
            </a:p>
          </p:txBody>
        </p:sp>
        <p:sp>
          <p:nvSpPr>
            <p:cNvPr id="57" name="Rectangle 64"/>
            <p:cNvSpPr>
              <a:spLocks noChangeArrowheads="1"/>
            </p:cNvSpPr>
            <p:nvPr/>
          </p:nvSpPr>
          <p:spPr bwMode="auto">
            <a:xfrm>
              <a:off x="6675686" y="3290938"/>
              <a:ext cx="102642" cy="27372"/>
            </a:xfrm>
            <a:prstGeom prst="rect">
              <a:avLst/>
            </a:prstGeom>
            <a:grpFill/>
            <a:ln>
              <a:noFill/>
            </a:ln>
          </p:spPr>
          <p:txBody>
            <a:bodyPr vert="horz" wrap="square" lIns="68580" tIns="34290" rIns="68580" bIns="34290" numCol="1" anchor="t" anchorCtr="0" compatLnSpc="1"/>
            <a:lstStyle/>
            <a:p>
              <a:endParaRPr lang="id-ID" sz="1350"/>
            </a:p>
          </p:txBody>
        </p:sp>
        <p:sp>
          <p:nvSpPr>
            <p:cNvPr id="58" name="Rectangle 65"/>
            <p:cNvSpPr>
              <a:spLocks noChangeArrowheads="1"/>
            </p:cNvSpPr>
            <p:nvPr/>
          </p:nvSpPr>
          <p:spPr bwMode="auto">
            <a:xfrm>
              <a:off x="6693478" y="3089761"/>
              <a:ext cx="65691" cy="218970"/>
            </a:xfrm>
            <a:prstGeom prst="rect">
              <a:avLst/>
            </a:prstGeom>
            <a:grpFill/>
            <a:ln>
              <a:noFill/>
            </a:ln>
          </p:spPr>
          <p:txBody>
            <a:bodyPr vert="horz" wrap="square" lIns="68580" tIns="34290" rIns="68580" bIns="34290" numCol="1" anchor="t" anchorCtr="0" compatLnSpc="1"/>
            <a:lstStyle/>
            <a:p>
              <a:endParaRPr lang="id-ID" sz="1350"/>
            </a:p>
          </p:txBody>
        </p:sp>
        <p:sp>
          <p:nvSpPr>
            <p:cNvPr id="59" name="Rectangle 66"/>
            <p:cNvSpPr>
              <a:spLocks noChangeArrowheads="1"/>
            </p:cNvSpPr>
            <p:nvPr/>
          </p:nvSpPr>
          <p:spPr bwMode="auto">
            <a:xfrm>
              <a:off x="6675686" y="3078812"/>
              <a:ext cx="102642" cy="27372"/>
            </a:xfrm>
            <a:prstGeom prst="rect">
              <a:avLst/>
            </a:prstGeom>
            <a:grpFill/>
            <a:ln>
              <a:noFill/>
            </a:ln>
          </p:spPr>
          <p:txBody>
            <a:bodyPr vert="horz" wrap="square" lIns="68580" tIns="34290" rIns="68580" bIns="34290" numCol="1" anchor="t" anchorCtr="0" compatLnSpc="1"/>
            <a:lstStyle/>
            <a:p>
              <a:endParaRPr lang="id-ID" sz="1350"/>
            </a:p>
          </p:txBody>
        </p:sp>
        <p:sp>
          <p:nvSpPr>
            <p:cNvPr id="60" name="Rectangle 67"/>
            <p:cNvSpPr>
              <a:spLocks noChangeArrowheads="1"/>
            </p:cNvSpPr>
            <p:nvPr/>
          </p:nvSpPr>
          <p:spPr bwMode="auto">
            <a:xfrm>
              <a:off x="6358179" y="3290938"/>
              <a:ext cx="105380" cy="27372"/>
            </a:xfrm>
            <a:prstGeom prst="rect">
              <a:avLst/>
            </a:prstGeom>
            <a:grpFill/>
            <a:ln>
              <a:noFill/>
            </a:ln>
          </p:spPr>
          <p:txBody>
            <a:bodyPr vert="horz" wrap="square" lIns="68580" tIns="34290" rIns="68580" bIns="34290" numCol="1" anchor="t" anchorCtr="0" compatLnSpc="1"/>
            <a:lstStyle/>
            <a:p>
              <a:endParaRPr lang="id-ID" sz="1350"/>
            </a:p>
          </p:txBody>
        </p:sp>
        <p:sp>
          <p:nvSpPr>
            <p:cNvPr id="61" name="Rectangle 68"/>
            <p:cNvSpPr>
              <a:spLocks noChangeArrowheads="1"/>
            </p:cNvSpPr>
            <p:nvPr/>
          </p:nvSpPr>
          <p:spPr bwMode="auto">
            <a:xfrm>
              <a:off x="6375973" y="3089761"/>
              <a:ext cx="68428" cy="218970"/>
            </a:xfrm>
            <a:prstGeom prst="rect">
              <a:avLst/>
            </a:prstGeom>
            <a:grpFill/>
            <a:ln>
              <a:noFill/>
            </a:ln>
          </p:spPr>
          <p:txBody>
            <a:bodyPr vert="horz" wrap="square" lIns="68580" tIns="34290" rIns="68580" bIns="34290" numCol="1" anchor="t" anchorCtr="0" compatLnSpc="1"/>
            <a:lstStyle/>
            <a:p>
              <a:endParaRPr lang="id-ID" sz="1350"/>
            </a:p>
          </p:txBody>
        </p:sp>
        <p:sp>
          <p:nvSpPr>
            <p:cNvPr id="62" name="Rectangle 69"/>
            <p:cNvSpPr>
              <a:spLocks noChangeArrowheads="1"/>
            </p:cNvSpPr>
            <p:nvPr/>
          </p:nvSpPr>
          <p:spPr bwMode="auto">
            <a:xfrm>
              <a:off x="6358179" y="3078812"/>
              <a:ext cx="105380" cy="27372"/>
            </a:xfrm>
            <a:prstGeom prst="rect">
              <a:avLst/>
            </a:prstGeom>
            <a:grpFill/>
            <a:ln>
              <a:noFill/>
            </a:ln>
          </p:spPr>
          <p:txBody>
            <a:bodyPr vert="horz" wrap="square" lIns="68580" tIns="34290" rIns="68580" bIns="34290" numCol="1" anchor="t" anchorCtr="0" compatLnSpc="1"/>
            <a:lstStyle/>
            <a:p>
              <a:endParaRPr lang="id-ID" sz="1350"/>
            </a:p>
          </p:txBody>
        </p:sp>
        <p:sp>
          <p:nvSpPr>
            <p:cNvPr id="63" name="Rectangle 70"/>
            <p:cNvSpPr>
              <a:spLocks noChangeArrowheads="1"/>
            </p:cNvSpPr>
            <p:nvPr/>
          </p:nvSpPr>
          <p:spPr bwMode="auto">
            <a:xfrm>
              <a:off x="6319861" y="3018595"/>
              <a:ext cx="496788" cy="27372"/>
            </a:xfrm>
            <a:prstGeom prst="rect">
              <a:avLst/>
            </a:prstGeom>
            <a:grpFill/>
            <a:ln>
              <a:noFill/>
            </a:ln>
          </p:spPr>
          <p:txBody>
            <a:bodyPr vert="horz" wrap="square" lIns="68580" tIns="34290" rIns="68580" bIns="34290" numCol="1" anchor="t" anchorCtr="0" compatLnSpc="1"/>
            <a:lstStyle/>
            <a:p>
              <a:endParaRPr lang="id-ID" sz="1350"/>
            </a:p>
          </p:txBody>
        </p:sp>
        <p:sp>
          <p:nvSpPr>
            <p:cNvPr id="64" name="Freeform 71"/>
            <p:cNvSpPr/>
            <p:nvPr/>
          </p:nvSpPr>
          <p:spPr bwMode="auto">
            <a:xfrm>
              <a:off x="6319861" y="2859843"/>
              <a:ext cx="496788" cy="158754"/>
            </a:xfrm>
            <a:custGeom>
              <a:avLst/>
              <a:gdLst>
                <a:gd name="T0" fmla="*/ 181 w 363"/>
                <a:gd name="T1" fmla="*/ 0 h 116"/>
                <a:gd name="T2" fmla="*/ 363 w 363"/>
                <a:gd name="T3" fmla="*/ 116 h 116"/>
                <a:gd name="T4" fmla="*/ 0 w 363"/>
                <a:gd name="T5" fmla="*/ 116 h 116"/>
                <a:gd name="T6" fmla="*/ 181 w 363"/>
                <a:gd name="T7" fmla="*/ 0 h 116"/>
              </a:gdLst>
              <a:ahLst/>
              <a:cxnLst>
                <a:cxn ang="0">
                  <a:pos x="T0" y="T1"/>
                </a:cxn>
                <a:cxn ang="0">
                  <a:pos x="T2" y="T3"/>
                </a:cxn>
                <a:cxn ang="0">
                  <a:pos x="T4" y="T5"/>
                </a:cxn>
                <a:cxn ang="0">
                  <a:pos x="T6" y="T7"/>
                </a:cxn>
              </a:cxnLst>
              <a:rect l="0" t="0" r="r" b="b"/>
              <a:pathLst>
                <a:path w="363" h="116">
                  <a:moveTo>
                    <a:pt x="181" y="0"/>
                  </a:moveTo>
                  <a:lnTo>
                    <a:pt x="363" y="116"/>
                  </a:lnTo>
                  <a:lnTo>
                    <a:pt x="0" y="116"/>
                  </a:lnTo>
                  <a:lnTo>
                    <a:pt x="181" y="0"/>
                  </a:lnTo>
                  <a:close/>
                </a:path>
              </a:pathLst>
            </a:custGeom>
            <a:grpFill/>
            <a:ln>
              <a:noFill/>
            </a:ln>
          </p:spPr>
          <p:txBody>
            <a:bodyPr vert="horz" wrap="square" lIns="68580" tIns="34290" rIns="68580" bIns="34290" numCol="1" anchor="t" anchorCtr="0" compatLnSpc="1"/>
            <a:lstStyle/>
            <a:p>
              <a:endParaRPr lang="id-ID" sz="1350"/>
            </a:p>
          </p:txBody>
        </p:sp>
        <p:sp>
          <p:nvSpPr>
            <p:cNvPr id="65" name="Freeform 72"/>
            <p:cNvSpPr>
              <a:spLocks noEditPoints="1"/>
            </p:cNvSpPr>
            <p:nvPr/>
          </p:nvSpPr>
          <p:spPr bwMode="auto">
            <a:xfrm>
              <a:off x="4954036" y="3003541"/>
              <a:ext cx="689755" cy="450257"/>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grpFill/>
            <a:ln>
              <a:noFill/>
            </a:ln>
          </p:spPr>
          <p:txBody>
            <a:bodyPr vert="horz" wrap="square" lIns="68580" tIns="34290" rIns="68580" bIns="34290" numCol="1" anchor="t" anchorCtr="0" compatLnSpc="1"/>
            <a:lstStyle/>
            <a:p>
              <a:endParaRPr lang="id-ID" sz="1350"/>
            </a:p>
          </p:txBody>
        </p:sp>
        <p:sp>
          <p:nvSpPr>
            <p:cNvPr id="66" name="Freeform 73"/>
            <p:cNvSpPr>
              <a:spLocks noEditPoints="1"/>
            </p:cNvSpPr>
            <p:nvPr/>
          </p:nvSpPr>
          <p:spPr bwMode="auto">
            <a:xfrm>
              <a:off x="6475877" y="3497593"/>
              <a:ext cx="161490" cy="281924"/>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grpFill/>
            <a:ln>
              <a:noFill/>
            </a:ln>
          </p:spPr>
          <p:txBody>
            <a:bodyPr vert="horz" wrap="square" lIns="68580" tIns="34290" rIns="68580" bIns="34290" numCol="1" anchor="t" anchorCtr="0" compatLnSpc="1"/>
            <a:lstStyle/>
            <a:p>
              <a:endParaRPr lang="id-ID" sz="1350"/>
            </a:p>
          </p:txBody>
        </p:sp>
        <p:sp>
          <p:nvSpPr>
            <p:cNvPr id="67" name="Freeform 74"/>
            <p:cNvSpPr>
              <a:spLocks noEditPoints="1"/>
            </p:cNvSpPr>
            <p:nvPr/>
          </p:nvSpPr>
          <p:spPr bwMode="auto">
            <a:xfrm>
              <a:off x="5066258" y="2531389"/>
              <a:ext cx="324350" cy="396882"/>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grpFill/>
            <a:ln>
              <a:noFill/>
            </a:ln>
          </p:spPr>
          <p:txBody>
            <a:bodyPr vert="horz" wrap="square" lIns="68580" tIns="34290" rIns="68580" bIns="34290" numCol="1" anchor="t" anchorCtr="0" compatLnSpc="1"/>
            <a:lstStyle/>
            <a:p>
              <a:endParaRPr lang="id-ID" sz="1350"/>
            </a:p>
          </p:txBody>
        </p:sp>
        <p:sp>
          <p:nvSpPr>
            <p:cNvPr id="68" name="Freeform 75"/>
            <p:cNvSpPr>
              <a:spLocks noEditPoints="1"/>
            </p:cNvSpPr>
            <p:nvPr/>
          </p:nvSpPr>
          <p:spPr bwMode="auto">
            <a:xfrm>
              <a:off x="5690323" y="2948798"/>
              <a:ext cx="491314" cy="492682"/>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grpFill/>
            <a:ln>
              <a:noFill/>
            </a:ln>
          </p:spPr>
          <p:txBody>
            <a:bodyPr vert="horz" wrap="square" lIns="68580" tIns="34290" rIns="68580" bIns="34290" numCol="1" anchor="t" anchorCtr="0" compatLnSpc="1"/>
            <a:lstStyle/>
            <a:p>
              <a:endParaRPr lang="id-ID" sz="1350"/>
            </a:p>
          </p:txBody>
        </p:sp>
        <p:sp>
          <p:nvSpPr>
            <p:cNvPr id="69" name="Freeform 76"/>
            <p:cNvSpPr>
              <a:spLocks noEditPoints="1"/>
            </p:cNvSpPr>
            <p:nvPr/>
          </p:nvSpPr>
          <p:spPr bwMode="auto">
            <a:xfrm>
              <a:off x="5200378" y="3583812"/>
              <a:ext cx="554268" cy="420148"/>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grpFill/>
            <a:ln>
              <a:noFill/>
            </a:ln>
          </p:spPr>
          <p:txBody>
            <a:bodyPr vert="horz" wrap="square" lIns="68580" tIns="34290" rIns="68580" bIns="34290" numCol="1" anchor="t" anchorCtr="0" compatLnSpc="1"/>
            <a:lstStyle/>
            <a:p>
              <a:endParaRPr lang="id-ID" sz="1350"/>
            </a:p>
          </p:txBody>
        </p:sp>
        <p:sp>
          <p:nvSpPr>
            <p:cNvPr id="70" name="Freeform 77"/>
            <p:cNvSpPr/>
            <p:nvPr/>
          </p:nvSpPr>
          <p:spPr bwMode="auto">
            <a:xfrm>
              <a:off x="5442613" y="2967959"/>
              <a:ext cx="184756" cy="138226"/>
            </a:xfrm>
            <a:custGeom>
              <a:avLst/>
              <a:gdLst>
                <a:gd name="T0" fmla="*/ 69 w 98"/>
                <a:gd name="T1" fmla="*/ 0 h 74"/>
                <a:gd name="T2" fmla="*/ 49 w 98"/>
                <a:gd name="T3" fmla="*/ 8 h 74"/>
                <a:gd name="T4" fmla="*/ 30 w 98"/>
                <a:gd name="T5" fmla="*/ 0 h 74"/>
                <a:gd name="T6" fmla="*/ 0 w 98"/>
                <a:gd name="T7" fmla="*/ 29 h 74"/>
                <a:gd name="T8" fmla="*/ 51 w 98"/>
                <a:gd name="T9" fmla="*/ 74 h 74"/>
                <a:gd name="T10" fmla="*/ 98 w 98"/>
                <a:gd name="T11" fmla="*/ 29 h 74"/>
                <a:gd name="T12" fmla="*/ 69 w 9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8" h="74">
                  <a:moveTo>
                    <a:pt x="69" y="0"/>
                  </a:moveTo>
                  <a:cubicBezTo>
                    <a:pt x="61" y="0"/>
                    <a:pt x="54" y="3"/>
                    <a:pt x="49" y="8"/>
                  </a:cubicBezTo>
                  <a:cubicBezTo>
                    <a:pt x="44" y="3"/>
                    <a:pt x="37" y="0"/>
                    <a:pt x="30" y="0"/>
                  </a:cubicBezTo>
                  <a:cubicBezTo>
                    <a:pt x="13" y="0"/>
                    <a:pt x="0" y="13"/>
                    <a:pt x="0" y="29"/>
                  </a:cubicBezTo>
                  <a:cubicBezTo>
                    <a:pt x="0" y="47"/>
                    <a:pt x="15" y="74"/>
                    <a:pt x="51" y="74"/>
                  </a:cubicBezTo>
                  <a:cubicBezTo>
                    <a:pt x="88" y="74"/>
                    <a:pt x="98" y="45"/>
                    <a:pt x="98" y="29"/>
                  </a:cubicBezTo>
                  <a:cubicBezTo>
                    <a:pt x="98" y="13"/>
                    <a:pt x="85" y="0"/>
                    <a:pt x="69" y="0"/>
                  </a:cubicBezTo>
                  <a:close/>
                </a:path>
              </a:pathLst>
            </a:custGeom>
            <a:grpFill/>
            <a:ln>
              <a:noFill/>
            </a:ln>
          </p:spPr>
          <p:txBody>
            <a:bodyPr vert="horz" wrap="square" lIns="68580" tIns="34290" rIns="68580" bIns="34290" numCol="1" anchor="t" anchorCtr="0" compatLnSpc="1"/>
            <a:lstStyle/>
            <a:p>
              <a:endParaRPr lang="id-ID" sz="1350"/>
            </a:p>
          </p:txBody>
        </p:sp>
        <p:sp>
          <p:nvSpPr>
            <p:cNvPr id="71" name="Freeform 78"/>
            <p:cNvSpPr/>
            <p:nvPr/>
          </p:nvSpPr>
          <p:spPr bwMode="auto">
            <a:xfrm>
              <a:off x="5524726" y="2932376"/>
              <a:ext cx="50638" cy="62954"/>
            </a:xfrm>
            <a:custGeom>
              <a:avLst/>
              <a:gdLst>
                <a:gd name="T0" fmla="*/ 6 w 27"/>
                <a:gd name="T1" fmla="*/ 34 h 34"/>
                <a:gd name="T2" fmla="*/ 13 w 27"/>
                <a:gd name="T3" fmla="*/ 0 h 34"/>
                <a:gd name="T4" fmla="*/ 27 w 27"/>
                <a:gd name="T5" fmla="*/ 3 h 34"/>
                <a:gd name="T6" fmla="*/ 6 w 27"/>
                <a:gd name="T7" fmla="*/ 34 h 34"/>
              </a:gdLst>
              <a:ahLst/>
              <a:cxnLst>
                <a:cxn ang="0">
                  <a:pos x="T0" y="T1"/>
                </a:cxn>
                <a:cxn ang="0">
                  <a:pos x="T2" y="T3"/>
                </a:cxn>
                <a:cxn ang="0">
                  <a:pos x="T4" y="T5"/>
                </a:cxn>
                <a:cxn ang="0">
                  <a:pos x="T6" y="T7"/>
                </a:cxn>
              </a:cxnLst>
              <a:rect l="0" t="0" r="r" b="b"/>
              <a:pathLst>
                <a:path w="27" h="34">
                  <a:moveTo>
                    <a:pt x="6" y="34"/>
                  </a:moveTo>
                  <a:cubicBezTo>
                    <a:pt x="0" y="22"/>
                    <a:pt x="4" y="9"/>
                    <a:pt x="13" y="0"/>
                  </a:cubicBezTo>
                  <a:cubicBezTo>
                    <a:pt x="27" y="3"/>
                    <a:pt x="27" y="3"/>
                    <a:pt x="27" y="3"/>
                  </a:cubicBezTo>
                  <a:cubicBezTo>
                    <a:pt x="14" y="10"/>
                    <a:pt x="6" y="18"/>
                    <a:pt x="6" y="34"/>
                  </a:cubicBezTo>
                  <a:close/>
                </a:path>
              </a:pathLst>
            </a:custGeom>
            <a:grpFill/>
            <a:ln>
              <a:noFill/>
            </a:ln>
          </p:spPr>
          <p:txBody>
            <a:bodyPr vert="horz" wrap="square" lIns="68580" tIns="34290" rIns="68580" bIns="34290" numCol="1" anchor="t" anchorCtr="0" compatLnSpc="1"/>
            <a:lstStyle/>
            <a:p>
              <a:endParaRPr lang="id-ID" sz="1350"/>
            </a:p>
          </p:txBody>
        </p:sp>
        <p:sp>
          <p:nvSpPr>
            <p:cNvPr id="72" name="Freeform 79"/>
            <p:cNvSpPr>
              <a:spLocks noEditPoints="1"/>
            </p:cNvSpPr>
            <p:nvPr/>
          </p:nvSpPr>
          <p:spPr bwMode="auto">
            <a:xfrm>
              <a:off x="5237329" y="4084704"/>
              <a:ext cx="194336" cy="269607"/>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grpFill/>
            <a:ln>
              <a:noFill/>
            </a:ln>
          </p:spPr>
          <p:txBody>
            <a:bodyPr vert="horz" wrap="square" lIns="68580" tIns="34290" rIns="68580" bIns="34290" numCol="1" anchor="t" anchorCtr="0" compatLnSpc="1"/>
            <a:lstStyle/>
            <a:p>
              <a:endParaRPr lang="id-ID" sz="1350"/>
            </a:p>
          </p:txBody>
        </p:sp>
        <p:sp>
          <p:nvSpPr>
            <p:cNvPr id="73" name="Freeform 80"/>
            <p:cNvSpPr>
              <a:spLocks noEditPoints="1"/>
            </p:cNvSpPr>
            <p:nvPr/>
          </p:nvSpPr>
          <p:spPr bwMode="auto">
            <a:xfrm>
              <a:off x="6730429" y="2702458"/>
              <a:ext cx="243604" cy="266869"/>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grpFill/>
            <a:ln>
              <a:noFill/>
            </a:ln>
          </p:spPr>
          <p:txBody>
            <a:bodyPr vert="horz" wrap="square" lIns="68580" tIns="34290" rIns="68580" bIns="34290" numCol="1" anchor="t" anchorCtr="0" compatLnSpc="1"/>
            <a:lstStyle/>
            <a:p>
              <a:endParaRPr lang="id-ID" sz="1350"/>
            </a:p>
          </p:txBody>
        </p:sp>
        <p:sp>
          <p:nvSpPr>
            <p:cNvPr id="74" name="Freeform 81"/>
            <p:cNvSpPr>
              <a:spLocks noEditPoints="1"/>
            </p:cNvSpPr>
            <p:nvPr/>
          </p:nvSpPr>
          <p:spPr bwMode="auto">
            <a:xfrm>
              <a:off x="5512409" y="2343896"/>
              <a:ext cx="368144" cy="529633"/>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grpFill/>
            <a:ln>
              <a:noFill/>
            </a:ln>
          </p:spPr>
          <p:txBody>
            <a:bodyPr vert="horz" wrap="square" lIns="68580" tIns="34290" rIns="68580" bIns="34290" numCol="1" anchor="t" anchorCtr="0" compatLnSpc="1"/>
            <a:lstStyle/>
            <a:p>
              <a:endParaRPr lang="id-ID" sz="1350"/>
            </a:p>
          </p:txBody>
        </p:sp>
        <p:sp>
          <p:nvSpPr>
            <p:cNvPr id="75" name="Freeform 82"/>
            <p:cNvSpPr>
              <a:spLocks noEditPoints="1"/>
            </p:cNvSpPr>
            <p:nvPr/>
          </p:nvSpPr>
          <p:spPr bwMode="auto">
            <a:xfrm>
              <a:off x="5381028" y="2268625"/>
              <a:ext cx="212127" cy="187493"/>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grpFill/>
            <a:ln>
              <a:noFill/>
            </a:ln>
          </p:spPr>
          <p:txBody>
            <a:bodyPr vert="horz" wrap="square" lIns="68580" tIns="34290" rIns="68580" bIns="34290" numCol="1" anchor="t" anchorCtr="0" compatLnSpc="1"/>
            <a:lstStyle/>
            <a:p>
              <a:endParaRPr lang="id-ID" sz="1350"/>
            </a:p>
          </p:txBody>
        </p:sp>
        <p:sp>
          <p:nvSpPr>
            <p:cNvPr id="76" name="Freeform 83"/>
            <p:cNvSpPr/>
            <p:nvPr/>
          </p:nvSpPr>
          <p:spPr bwMode="auto">
            <a:xfrm>
              <a:off x="5320811" y="2380847"/>
              <a:ext cx="93063" cy="58848"/>
            </a:xfrm>
            <a:custGeom>
              <a:avLst/>
              <a:gdLst>
                <a:gd name="T0" fmla="*/ 7 w 68"/>
                <a:gd name="T1" fmla="*/ 43 h 43"/>
                <a:gd name="T2" fmla="*/ 0 w 68"/>
                <a:gd name="T3" fmla="*/ 25 h 43"/>
                <a:gd name="T4" fmla="*/ 62 w 68"/>
                <a:gd name="T5" fmla="*/ 0 h 43"/>
                <a:gd name="T6" fmla="*/ 68 w 68"/>
                <a:gd name="T7" fmla="*/ 18 h 43"/>
                <a:gd name="T8" fmla="*/ 7 w 68"/>
                <a:gd name="T9" fmla="*/ 43 h 43"/>
              </a:gdLst>
              <a:ahLst/>
              <a:cxnLst>
                <a:cxn ang="0">
                  <a:pos x="T0" y="T1"/>
                </a:cxn>
                <a:cxn ang="0">
                  <a:pos x="T2" y="T3"/>
                </a:cxn>
                <a:cxn ang="0">
                  <a:pos x="T4" y="T5"/>
                </a:cxn>
                <a:cxn ang="0">
                  <a:pos x="T6" y="T7"/>
                </a:cxn>
                <a:cxn ang="0">
                  <a:pos x="T8" y="T9"/>
                </a:cxn>
              </a:cxnLst>
              <a:rect l="0" t="0" r="r" b="b"/>
              <a:pathLst>
                <a:path w="68" h="43">
                  <a:moveTo>
                    <a:pt x="7" y="43"/>
                  </a:moveTo>
                  <a:lnTo>
                    <a:pt x="0" y="25"/>
                  </a:lnTo>
                  <a:lnTo>
                    <a:pt x="62" y="0"/>
                  </a:lnTo>
                  <a:lnTo>
                    <a:pt x="68" y="18"/>
                  </a:lnTo>
                  <a:lnTo>
                    <a:pt x="7" y="43"/>
                  </a:lnTo>
                  <a:close/>
                </a:path>
              </a:pathLst>
            </a:custGeom>
            <a:grpFill/>
            <a:ln>
              <a:noFill/>
            </a:ln>
          </p:spPr>
          <p:txBody>
            <a:bodyPr vert="horz" wrap="square" lIns="68580" tIns="34290" rIns="68580" bIns="34290" numCol="1" anchor="t" anchorCtr="0" compatLnSpc="1"/>
            <a:lstStyle/>
            <a:p>
              <a:endParaRPr lang="id-ID" sz="1350"/>
            </a:p>
          </p:txBody>
        </p:sp>
        <p:sp>
          <p:nvSpPr>
            <p:cNvPr id="77" name="Freeform 84"/>
            <p:cNvSpPr/>
            <p:nvPr/>
          </p:nvSpPr>
          <p:spPr bwMode="auto">
            <a:xfrm>
              <a:off x="5261963" y="2389058"/>
              <a:ext cx="125908" cy="76639"/>
            </a:xfrm>
            <a:custGeom>
              <a:avLst/>
              <a:gdLst>
                <a:gd name="T0" fmla="*/ 16 w 67"/>
                <a:gd name="T1" fmla="*/ 39 h 41"/>
                <a:gd name="T2" fmla="*/ 2 w 67"/>
                <a:gd name="T3" fmla="*/ 33 h 41"/>
                <a:gd name="T4" fmla="*/ 8 w 67"/>
                <a:gd name="T5" fmla="*/ 19 h 41"/>
                <a:gd name="T6" fmla="*/ 50 w 67"/>
                <a:gd name="T7" fmla="*/ 2 h 41"/>
                <a:gd name="T8" fmla="*/ 64 w 67"/>
                <a:gd name="T9" fmla="*/ 8 h 41"/>
                <a:gd name="T10" fmla="*/ 58 w 67"/>
                <a:gd name="T11" fmla="*/ 22 h 41"/>
                <a:gd name="T12" fmla="*/ 16 w 67"/>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67" h="41">
                  <a:moveTo>
                    <a:pt x="16" y="39"/>
                  </a:moveTo>
                  <a:cubicBezTo>
                    <a:pt x="10" y="41"/>
                    <a:pt x="4" y="39"/>
                    <a:pt x="2" y="33"/>
                  </a:cubicBezTo>
                  <a:cubicBezTo>
                    <a:pt x="0" y="28"/>
                    <a:pt x="2" y="21"/>
                    <a:pt x="8" y="19"/>
                  </a:cubicBezTo>
                  <a:cubicBezTo>
                    <a:pt x="50" y="2"/>
                    <a:pt x="50" y="2"/>
                    <a:pt x="50" y="2"/>
                  </a:cubicBezTo>
                  <a:cubicBezTo>
                    <a:pt x="56" y="0"/>
                    <a:pt x="62" y="3"/>
                    <a:pt x="64" y="8"/>
                  </a:cubicBezTo>
                  <a:cubicBezTo>
                    <a:pt x="67" y="14"/>
                    <a:pt x="64" y="20"/>
                    <a:pt x="58" y="22"/>
                  </a:cubicBezTo>
                  <a:lnTo>
                    <a:pt x="16" y="39"/>
                  </a:lnTo>
                  <a:close/>
                </a:path>
              </a:pathLst>
            </a:custGeom>
            <a:grpFill/>
            <a:ln>
              <a:noFill/>
            </a:ln>
          </p:spPr>
          <p:txBody>
            <a:bodyPr vert="horz" wrap="square" lIns="68580" tIns="34290" rIns="68580" bIns="34290" numCol="1" anchor="t" anchorCtr="0" compatLnSpc="1"/>
            <a:lstStyle/>
            <a:p>
              <a:endParaRPr lang="id-ID" sz="1350"/>
            </a:p>
          </p:txBody>
        </p:sp>
        <p:sp>
          <p:nvSpPr>
            <p:cNvPr id="78" name="Freeform 85"/>
            <p:cNvSpPr>
              <a:spLocks noEditPoints="1"/>
            </p:cNvSpPr>
            <p:nvPr/>
          </p:nvSpPr>
          <p:spPr bwMode="auto">
            <a:xfrm>
              <a:off x="5189429" y="3388107"/>
              <a:ext cx="384566" cy="136857"/>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grpFill/>
            <a:ln>
              <a:noFill/>
            </a:ln>
          </p:spPr>
          <p:txBody>
            <a:bodyPr vert="horz" wrap="square" lIns="68580" tIns="34290" rIns="68580" bIns="34290" numCol="1" anchor="t" anchorCtr="0" compatLnSpc="1"/>
            <a:lstStyle/>
            <a:p>
              <a:endParaRPr lang="id-ID" sz="1350"/>
            </a:p>
          </p:txBody>
        </p:sp>
        <p:sp>
          <p:nvSpPr>
            <p:cNvPr id="79" name="Freeform 86"/>
            <p:cNvSpPr/>
            <p:nvPr/>
          </p:nvSpPr>
          <p:spPr bwMode="auto">
            <a:xfrm>
              <a:off x="6782434" y="3741196"/>
              <a:ext cx="212127" cy="272344"/>
            </a:xfrm>
            <a:custGeom>
              <a:avLst/>
              <a:gdLst>
                <a:gd name="T0" fmla="*/ 113 w 113"/>
                <a:gd name="T1" fmla="*/ 25 h 145"/>
                <a:gd name="T2" fmla="*/ 108 w 113"/>
                <a:gd name="T3" fmla="*/ 22 h 145"/>
                <a:gd name="T4" fmla="*/ 42 w 113"/>
                <a:gd name="T5" fmla="*/ 128 h 145"/>
                <a:gd name="T6" fmla="*/ 19 w 113"/>
                <a:gd name="T7" fmla="*/ 132 h 145"/>
                <a:gd name="T8" fmla="*/ 12 w 113"/>
                <a:gd name="T9" fmla="*/ 109 h 145"/>
                <a:gd name="T10" fmla="*/ 78 w 113"/>
                <a:gd name="T11" fmla="*/ 3 h 145"/>
                <a:gd name="T12" fmla="*/ 73 w 113"/>
                <a:gd name="T13" fmla="*/ 0 h 145"/>
                <a:gd name="T14" fmla="*/ 6 w 113"/>
                <a:gd name="T15" fmla="*/ 107 h 145"/>
                <a:gd name="T16" fmla="*/ 15 w 113"/>
                <a:gd name="T17" fmla="*/ 138 h 145"/>
                <a:gd name="T18" fmla="*/ 47 w 113"/>
                <a:gd name="T19" fmla="*/ 132 h 145"/>
                <a:gd name="T20" fmla="*/ 113 w 113"/>
                <a:gd name="T2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45">
                  <a:moveTo>
                    <a:pt x="113" y="25"/>
                  </a:moveTo>
                  <a:cubicBezTo>
                    <a:pt x="108" y="22"/>
                    <a:pt x="108" y="22"/>
                    <a:pt x="108" y="22"/>
                  </a:cubicBezTo>
                  <a:cubicBezTo>
                    <a:pt x="42" y="128"/>
                    <a:pt x="42" y="128"/>
                    <a:pt x="42" y="128"/>
                  </a:cubicBezTo>
                  <a:cubicBezTo>
                    <a:pt x="38" y="135"/>
                    <a:pt x="27" y="137"/>
                    <a:pt x="19" y="132"/>
                  </a:cubicBezTo>
                  <a:cubicBezTo>
                    <a:pt x="11" y="127"/>
                    <a:pt x="8" y="117"/>
                    <a:pt x="12" y="109"/>
                  </a:cubicBezTo>
                  <a:cubicBezTo>
                    <a:pt x="78" y="3"/>
                    <a:pt x="78" y="3"/>
                    <a:pt x="78" y="3"/>
                  </a:cubicBezTo>
                  <a:cubicBezTo>
                    <a:pt x="73" y="0"/>
                    <a:pt x="73" y="0"/>
                    <a:pt x="73" y="0"/>
                  </a:cubicBezTo>
                  <a:cubicBezTo>
                    <a:pt x="6" y="107"/>
                    <a:pt x="6" y="107"/>
                    <a:pt x="6" y="107"/>
                  </a:cubicBezTo>
                  <a:cubicBezTo>
                    <a:pt x="0" y="117"/>
                    <a:pt x="4" y="131"/>
                    <a:pt x="15" y="138"/>
                  </a:cubicBezTo>
                  <a:cubicBezTo>
                    <a:pt x="26" y="145"/>
                    <a:pt x="40" y="142"/>
                    <a:pt x="47" y="132"/>
                  </a:cubicBezTo>
                  <a:lnTo>
                    <a:pt x="113" y="25"/>
                  </a:lnTo>
                  <a:close/>
                </a:path>
              </a:pathLst>
            </a:custGeom>
            <a:grpFill/>
            <a:ln>
              <a:noFill/>
            </a:ln>
          </p:spPr>
          <p:txBody>
            <a:bodyPr vert="horz" wrap="square" lIns="68580" tIns="34290" rIns="68580" bIns="34290" numCol="1" anchor="t" anchorCtr="0" compatLnSpc="1"/>
            <a:lstStyle/>
            <a:p>
              <a:endParaRPr lang="id-ID" sz="1350"/>
            </a:p>
          </p:txBody>
        </p:sp>
        <p:sp>
          <p:nvSpPr>
            <p:cNvPr id="80" name="Freeform 87"/>
            <p:cNvSpPr/>
            <p:nvPr/>
          </p:nvSpPr>
          <p:spPr bwMode="auto">
            <a:xfrm>
              <a:off x="6902868" y="3731616"/>
              <a:ext cx="102642" cy="71166"/>
            </a:xfrm>
            <a:custGeom>
              <a:avLst/>
              <a:gdLst>
                <a:gd name="T0" fmla="*/ 54 w 55"/>
                <a:gd name="T1" fmla="*/ 35 h 38"/>
                <a:gd name="T2" fmla="*/ 48 w 55"/>
                <a:gd name="T3" fmla="*/ 37 h 38"/>
                <a:gd name="T4" fmla="*/ 3 w 55"/>
                <a:gd name="T5" fmla="*/ 9 h 38"/>
                <a:gd name="T6" fmla="*/ 2 w 55"/>
                <a:gd name="T7" fmla="*/ 3 h 38"/>
                <a:gd name="T8" fmla="*/ 8 w 55"/>
                <a:gd name="T9" fmla="*/ 1 h 38"/>
                <a:gd name="T10" fmla="*/ 53 w 55"/>
                <a:gd name="T11" fmla="*/ 29 h 38"/>
                <a:gd name="T12" fmla="*/ 54 w 55"/>
                <a:gd name="T13" fmla="*/ 35 h 38"/>
              </a:gdLst>
              <a:ahLst/>
              <a:cxnLst>
                <a:cxn ang="0">
                  <a:pos x="T0" y="T1"/>
                </a:cxn>
                <a:cxn ang="0">
                  <a:pos x="T2" y="T3"/>
                </a:cxn>
                <a:cxn ang="0">
                  <a:pos x="T4" y="T5"/>
                </a:cxn>
                <a:cxn ang="0">
                  <a:pos x="T6" y="T7"/>
                </a:cxn>
                <a:cxn ang="0">
                  <a:pos x="T8" y="T9"/>
                </a:cxn>
                <a:cxn ang="0">
                  <a:pos x="T10" y="T11"/>
                </a:cxn>
                <a:cxn ang="0">
                  <a:pos x="T12" y="T13"/>
                </a:cxn>
              </a:cxnLst>
              <a:rect l="0" t="0" r="r" b="b"/>
              <a:pathLst>
                <a:path w="55" h="38">
                  <a:moveTo>
                    <a:pt x="54" y="35"/>
                  </a:moveTo>
                  <a:cubicBezTo>
                    <a:pt x="53" y="37"/>
                    <a:pt x="50" y="38"/>
                    <a:pt x="48" y="37"/>
                  </a:cubicBezTo>
                  <a:cubicBezTo>
                    <a:pt x="3" y="9"/>
                    <a:pt x="3" y="9"/>
                    <a:pt x="3" y="9"/>
                  </a:cubicBezTo>
                  <a:cubicBezTo>
                    <a:pt x="1" y="7"/>
                    <a:pt x="0" y="5"/>
                    <a:pt x="2" y="3"/>
                  </a:cubicBezTo>
                  <a:cubicBezTo>
                    <a:pt x="3" y="1"/>
                    <a:pt x="6" y="0"/>
                    <a:pt x="8" y="1"/>
                  </a:cubicBezTo>
                  <a:cubicBezTo>
                    <a:pt x="53" y="29"/>
                    <a:pt x="53" y="29"/>
                    <a:pt x="53" y="29"/>
                  </a:cubicBezTo>
                  <a:cubicBezTo>
                    <a:pt x="55" y="31"/>
                    <a:pt x="55" y="33"/>
                    <a:pt x="54" y="35"/>
                  </a:cubicBezTo>
                  <a:close/>
                </a:path>
              </a:pathLst>
            </a:custGeom>
            <a:grpFill/>
            <a:ln>
              <a:noFill/>
            </a:ln>
          </p:spPr>
          <p:txBody>
            <a:bodyPr vert="horz" wrap="square" lIns="68580" tIns="34290" rIns="68580" bIns="34290" numCol="1" anchor="t" anchorCtr="0" compatLnSpc="1"/>
            <a:lstStyle/>
            <a:p>
              <a:endParaRPr lang="id-ID" sz="1350"/>
            </a:p>
          </p:txBody>
        </p:sp>
        <p:sp>
          <p:nvSpPr>
            <p:cNvPr id="81" name="Freeform 88"/>
            <p:cNvSpPr/>
            <p:nvPr/>
          </p:nvSpPr>
          <p:spPr bwMode="auto">
            <a:xfrm>
              <a:off x="6823490" y="3787727"/>
              <a:ext cx="140962" cy="195705"/>
            </a:xfrm>
            <a:custGeom>
              <a:avLst/>
              <a:gdLst>
                <a:gd name="T0" fmla="*/ 75 w 75"/>
                <a:gd name="T1" fmla="*/ 4 h 104"/>
                <a:gd name="T2" fmla="*/ 69 w 75"/>
                <a:gd name="T3" fmla="*/ 0 h 104"/>
                <a:gd name="T4" fmla="*/ 10 w 75"/>
                <a:gd name="T5" fmla="*/ 95 h 104"/>
                <a:gd name="T6" fmla="*/ 0 w 75"/>
                <a:gd name="T7" fmla="*/ 100 h 104"/>
                <a:gd name="T8" fmla="*/ 1 w 75"/>
                <a:gd name="T9" fmla="*/ 101 h 104"/>
                <a:gd name="T10" fmla="*/ 17 w 75"/>
                <a:gd name="T11" fmla="*/ 98 h 104"/>
                <a:gd name="T12" fmla="*/ 75 w 75"/>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75" h="104">
                  <a:moveTo>
                    <a:pt x="75" y="4"/>
                  </a:moveTo>
                  <a:cubicBezTo>
                    <a:pt x="69" y="0"/>
                    <a:pt x="69" y="0"/>
                    <a:pt x="69" y="0"/>
                  </a:cubicBezTo>
                  <a:cubicBezTo>
                    <a:pt x="10" y="95"/>
                    <a:pt x="10" y="95"/>
                    <a:pt x="10" y="95"/>
                  </a:cubicBezTo>
                  <a:cubicBezTo>
                    <a:pt x="8" y="98"/>
                    <a:pt x="4" y="100"/>
                    <a:pt x="0" y="100"/>
                  </a:cubicBezTo>
                  <a:cubicBezTo>
                    <a:pt x="0" y="100"/>
                    <a:pt x="1" y="100"/>
                    <a:pt x="1" y="101"/>
                  </a:cubicBezTo>
                  <a:cubicBezTo>
                    <a:pt x="7" y="104"/>
                    <a:pt x="14" y="103"/>
                    <a:pt x="17" y="98"/>
                  </a:cubicBezTo>
                  <a:lnTo>
                    <a:pt x="75" y="4"/>
                  </a:lnTo>
                  <a:close/>
                </a:path>
              </a:pathLst>
            </a:custGeom>
            <a:grpFill/>
            <a:ln>
              <a:noFill/>
            </a:ln>
          </p:spPr>
          <p:txBody>
            <a:bodyPr vert="horz" wrap="square" lIns="68580" tIns="34290" rIns="68580" bIns="34290" numCol="1" anchor="t" anchorCtr="0" compatLnSpc="1"/>
            <a:lstStyle/>
            <a:p>
              <a:endParaRPr lang="id-ID" sz="1350"/>
            </a:p>
          </p:txBody>
        </p:sp>
        <p:sp>
          <p:nvSpPr>
            <p:cNvPr id="82" name="Freeform 89"/>
            <p:cNvSpPr>
              <a:spLocks noEditPoints="1"/>
            </p:cNvSpPr>
            <p:nvPr/>
          </p:nvSpPr>
          <p:spPr bwMode="auto">
            <a:xfrm>
              <a:off x="6495036" y="2673719"/>
              <a:ext cx="191599" cy="139593"/>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grpFill/>
            <a:ln>
              <a:noFill/>
            </a:ln>
          </p:spPr>
          <p:txBody>
            <a:bodyPr vert="horz" wrap="square" lIns="68580" tIns="34290" rIns="68580" bIns="34290" numCol="1" anchor="t" anchorCtr="0" compatLnSpc="1"/>
            <a:lstStyle/>
            <a:p>
              <a:endParaRPr lang="id-ID" sz="1350"/>
            </a:p>
          </p:txBody>
        </p:sp>
        <p:sp>
          <p:nvSpPr>
            <p:cNvPr id="83" name="Freeform 90"/>
            <p:cNvSpPr/>
            <p:nvPr/>
          </p:nvSpPr>
          <p:spPr bwMode="auto">
            <a:xfrm>
              <a:off x="4897927" y="3587918"/>
              <a:ext cx="177913" cy="229918"/>
            </a:xfrm>
            <a:custGeom>
              <a:avLst/>
              <a:gdLst>
                <a:gd name="T0" fmla="*/ 0 w 95"/>
                <a:gd name="T1" fmla="*/ 21 h 123"/>
                <a:gd name="T2" fmla="*/ 4 w 95"/>
                <a:gd name="T3" fmla="*/ 19 h 123"/>
                <a:gd name="T4" fmla="*/ 59 w 95"/>
                <a:gd name="T5" fmla="*/ 109 h 123"/>
                <a:gd name="T6" fmla="*/ 79 w 95"/>
                <a:gd name="T7" fmla="*/ 112 h 123"/>
                <a:gd name="T8" fmla="*/ 85 w 95"/>
                <a:gd name="T9" fmla="*/ 93 h 123"/>
                <a:gd name="T10" fmla="*/ 29 w 95"/>
                <a:gd name="T11" fmla="*/ 3 h 123"/>
                <a:gd name="T12" fmla="*/ 34 w 95"/>
                <a:gd name="T13" fmla="*/ 0 h 123"/>
                <a:gd name="T14" fmla="*/ 90 w 95"/>
                <a:gd name="T15" fmla="*/ 91 h 123"/>
                <a:gd name="T16" fmla="*/ 82 w 95"/>
                <a:gd name="T17" fmla="*/ 117 h 123"/>
                <a:gd name="T18" fmla="*/ 56 w 95"/>
                <a:gd name="T19" fmla="*/ 112 h 123"/>
                <a:gd name="T20" fmla="*/ 0 w 95"/>
                <a:gd name="T21" fmla="*/ 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23">
                  <a:moveTo>
                    <a:pt x="0" y="21"/>
                  </a:moveTo>
                  <a:cubicBezTo>
                    <a:pt x="4" y="19"/>
                    <a:pt x="4" y="19"/>
                    <a:pt x="4" y="19"/>
                  </a:cubicBezTo>
                  <a:cubicBezTo>
                    <a:pt x="59" y="109"/>
                    <a:pt x="59" y="109"/>
                    <a:pt x="59" y="109"/>
                  </a:cubicBezTo>
                  <a:cubicBezTo>
                    <a:pt x="63" y="115"/>
                    <a:pt x="72" y="117"/>
                    <a:pt x="79" y="112"/>
                  </a:cubicBezTo>
                  <a:cubicBezTo>
                    <a:pt x="87" y="108"/>
                    <a:pt x="89" y="99"/>
                    <a:pt x="85" y="93"/>
                  </a:cubicBezTo>
                  <a:cubicBezTo>
                    <a:pt x="29" y="3"/>
                    <a:pt x="29" y="3"/>
                    <a:pt x="29" y="3"/>
                  </a:cubicBezTo>
                  <a:cubicBezTo>
                    <a:pt x="34" y="0"/>
                    <a:pt x="34" y="0"/>
                    <a:pt x="34" y="0"/>
                  </a:cubicBezTo>
                  <a:cubicBezTo>
                    <a:pt x="90" y="91"/>
                    <a:pt x="90" y="91"/>
                    <a:pt x="90" y="91"/>
                  </a:cubicBezTo>
                  <a:cubicBezTo>
                    <a:pt x="95" y="100"/>
                    <a:pt x="92" y="111"/>
                    <a:pt x="82" y="117"/>
                  </a:cubicBezTo>
                  <a:cubicBezTo>
                    <a:pt x="73" y="123"/>
                    <a:pt x="61" y="121"/>
                    <a:pt x="56" y="112"/>
                  </a:cubicBezTo>
                  <a:lnTo>
                    <a:pt x="0" y="21"/>
                  </a:lnTo>
                  <a:close/>
                </a:path>
              </a:pathLst>
            </a:custGeom>
            <a:grpFill/>
            <a:ln>
              <a:noFill/>
            </a:ln>
          </p:spPr>
          <p:txBody>
            <a:bodyPr vert="horz" wrap="square" lIns="68580" tIns="34290" rIns="68580" bIns="34290" numCol="1" anchor="t" anchorCtr="0" compatLnSpc="1"/>
            <a:lstStyle/>
            <a:p>
              <a:endParaRPr lang="id-ID" sz="1350"/>
            </a:p>
          </p:txBody>
        </p:sp>
        <p:sp>
          <p:nvSpPr>
            <p:cNvPr id="84" name="Freeform 91"/>
            <p:cNvSpPr/>
            <p:nvPr/>
          </p:nvSpPr>
          <p:spPr bwMode="auto">
            <a:xfrm>
              <a:off x="4886977" y="3579706"/>
              <a:ext cx="87588" cy="60217"/>
            </a:xfrm>
            <a:custGeom>
              <a:avLst/>
              <a:gdLst>
                <a:gd name="T0" fmla="*/ 1 w 47"/>
                <a:gd name="T1" fmla="*/ 30 h 32"/>
                <a:gd name="T2" fmla="*/ 6 w 47"/>
                <a:gd name="T3" fmla="*/ 31 h 32"/>
                <a:gd name="T4" fmla="*/ 44 w 47"/>
                <a:gd name="T5" fmla="*/ 7 h 32"/>
                <a:gd name="T6" fmla="*/ 46 w 47"/>
                <a:gd name="T7" fmla="*/ 2 h 32"/>
                <a:gd name="T8" fmla="*/ 41 w 47"/>
                <a:gd name="T9" fmla="*/ 1 h 32"/>
                <a:gd name="T10" fmla="*/ 2 w 47"/>
                <a:gd name="T11" fmla="*/ 25 h 32"/>
                <a:gd name="T12" fmla="*/ 1 w 47"/>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7" h="32">
                  <a:moveTo>
                    <a:pt x="1" y="30"/>
                  </a:moveTo>
                  <a:cubicBezTo>
                    <a:pt x="2" y="32"/>
                    <a:pt x="4" y="32"/>
                    <a:pt x="6" y="31"/>
                  </a:cubicBezTo>
                  <a:cubicBezTo>
                    <a:pt x="44" y="7"/>
                    <a:pt x="44" y="7"/>
                    <a:pt x="44" y="7"/>
                  </a:cubicBezTo>
                  <a:cubicBezTo>
                    <a:pt x="46" y="6"/>
                    <a:pt x="47" y="4"/>
                    <a:pt x="46" y="2"/>
                  </a:cubicBezTo>
                  <a:cubicBezTo>
                    <a:pt x="45" y="1"/>
                    <a:pt x="42" y="0"/>
                    <a:pt x="41" y="1"/>
                  </a:cubicBezTo>
                  <a:cubicBezTo>
                    <a:pt x="2" y="25"/>
                    <a:pt x="2" y="25"/>
                    <a:pt x="2" y="25"/>
                  </a:cubicBezTo>
                  <a:cubicBezTo>
                    <a:pt x="1" y="26"/>
                    <a:pt x="0" y="28"/>
                    <a:pt x="1" y="30"/>
                  </a:cubicBezTo>
                  <a:close/>
                </a:path>
              </a:pathLst>
            </a:custGeom>
            <a:grpFill/>
            <a:ln>
              <a:noFill/>
            </a:ln>
          </p:spPr>
          <p:txBody>
            <a:bodyPr vert="horz" wrap="square" lIns="68580" tIns="34290" rIns="68580" bIns="34290" numCol="1" anchor="t" anchorCtr="0" compatLnSpc="1"/>
            <a:lstStyle/>
            <a:p>
              <a:endParaRPr lang="id-ID" sz="1350"/>
            </a:p>
          </p:txBody>
        </p:sp>
        <p:sp>
          <p:nvSpPr>
            <p:cNvPr id="85" name="Freeform 92"/>
            <p:cNvSpPr/>
            <p:nvPr/>
          </p:nvSpPr>
          <p:spPr bwMode="auto">
            <a:xfrm>
              <a:off x="4922560" y="3628974"/>
              <a:ext cx="120433" cy="165596"/>
            </a:xfrm>
            <a:custGeom>
              <a:avLst/>
              <a:gdLst>
                <a:gd name="T0" fmla="*/ 0 w 64"/>
                <a:gd name="T1" fmla="*/ 3 h 88"/>
                <a:gd name="T2" fmla="*/ 5 w 64"/>
                <a:gd name="T3" fmla="*/ 0 h 88"/>
                <a:gd name="T4" fmla="*/ 55 w 64"/>
                <a:gd name="T5" fmla="*/ 80 h 88"/>
                <a:gd name="T6" fmla="*/ 64 w 64"/>
                <a:gd name="T7" fmla="*/ 85 h 88"/>
                <a:gd name="T8" fmla="*/ 63 w 64"/>
                <a:gd name="T9" fmla="*/ 85 h 88"/>
                <a:gd name="T10" fmla="*/ 49 w 64"/>
                <a:gd name="T11" fmla="*/ 82 h 88"/>
                <a:gd name="T12" fmla="*/ 0 w 64"/>
                <a:gd name="T13" fmla="*/ 3 h 88"/>
              </a:gdLst>
              <a:ahLst/>
              <a:cxnLst>
                <a:cxn ang="0">
                  <a:pos x="T0" y="T1"/>
                </a:cxn>
                <a:cxn ang="0">
                  <a:pos x="T2" y="T3"/>
                </a:cxn>
                <a:cxn ang="0">
                  <a:pos x="T4" y="T5"/>
                </a:cxn>
                <a:cxn ang="0">
                  <a:pos x="T6" y="T7"/>
                </a:cxn>
                <a:cxn ang="0">
                  <a:pos x="T8" y="T9"/>
                </a:cxn>
                <a:cxn ang="0">
                  <a:pos x="T10" y="T11"/>
                </a:cxn>
                <a:cxn ang="0">
                  <a:pos x="T12" y="T13"/>
                </a:cxn>
              </a:cxnLst>
              <a:rect l="0" t="0" r="r" b="b"/>
              <a:pathLst>
                <a:path w="64" h="88">
                  <a:moveTo>
                    <a:pt x="0" y="3"/>
                  </a:moveTo>
                  <a:cubicBezTo>
                    <a:pt x="5" y="0"/>
                    <a:pt x="5" y="0"/>
                    <a:pt x="5" y="0"/>
                  </a:cubicBezTo>
                  <a:cubicBezTo>
                    <a:pt x="55" y="80"/>
                    <a:pt x="55" y="80"/>
                    <a:pt x="55" y="80"/>
                  </a:cubicBezTo>
                  <a:cubicBezTo>
                    <a:pt x="57" y="83"/>
                    <a:pt x="60" y="85"/>
                    <a:pt x="64" y="85"/>
                  </a:cubicBezTo>
                  <a:cubicBezTo>
                    <a:pt x="63" y="85"/>
                    <a:pt x="63" y="85"/>
                    <a:pt x="63" y="85"/>
                  </a:cubicBezTo>
                  <a:cubicBezTo>
                    <a:pt x="58" y="88"/>
                    <a:pt x="52" y="87"/>
                    <a:pt x="49" y="82"/>
                  </a:cubicBezTo>
                  <a:lnTo>
                    <a:pt x="0" y="3"/>
                  </a:lnTo>
                  <a:close/>
                </a:path>
              </a:pathLst>
            </a:custGeom>
            <a:grpFill/>
            <a:ln>
              <a:noFill/>
            </a:ln>
          </p:spPr>
          <p:txBody>
            <a:bodyPr vert="horz" wrap="square" lIns="68580" tIns="34290" rIns="68580" bIns="34290" numCol="1" anchor="t" anchorCtr="0" compatLnSpc="1"/>
            <a:lstStyle/>
            <a:p>
              <a:endParaRPr lang="id-ID" sz="1350"/>
            </a:p>
          </p:txBody>
        </p:sp>
        <p:sp>
          <p:nvSpPr>
            <p:cNvPr id="86" name="Freeform 93"/>
            <p:cNvSpPr>
              <a:spLocks noEditPoints="1"/>
            </p:cNvSpPr>
            <p:nvPr/>
          </p:nvSpPr>
          <p:spPr bwMode="auto">
            <a:xfrm>
              <a:off x="6070783" y="5011221"/>
              <a:ext cx="188861" cy="206653"/>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grpFill/>
            <a:ln>
              <a:noFill/>
            </a:ln>
          </p:spPr>
          <p:txBody>
            <a:bodyPr vert="horz" wrap="square" lIns="68580" tIns="34290" rIns="68580" bIns="34290" numCol="1" anchor="t" anchorCtr="0" compatLnSpc="1"/>
            <a:lstStyle/>
            <a:p>
              <a:endParaRPr lang="id-ID" sz="1350"/>
            </a:p>
          </p:txBody>
        </p:sp>
        <p:sp>
          <p:nvSpPr>
            <p:cNvPr id="87" name="Freeform 94"/>
            <p:cNvSpPr/>
            <p:nvPr/>
          </p:nvSpPr>
          <p:spPr bwMode="auto">
            <a:xfrm>
              <a:off x="5842232" y="3649503"/>
              <a:ext cx="54742" cy="52006"/>
            </a:xfrm>
            <a:custGeom>
              <a:avLst/>
              <a:gdLst>
                <a:gd name="T0" fmla="*/ 28 w 29"/>
                <a:gd name="T1" fmla="*/ 16 h 28"/>
                <a:gd name="T2" fmla="*/ 12 w 29"/>
                <a:gd name="T3" fmla="*/ 27 h 28"/>
                <a:gd name="T4" fmla="*/ 1 w 29"/>
                <a:gd name="T5" fmla="*/ 12 h 28"/>
                <a:gd name="T6" fmla="*/ 17 w 29"/>
                <a:gd name="T7" fmla="*/ 1 h 28"/>
                <a:gd name="T8" fmla="*/ 28 w 29"/>
                <a:gd name="T9" fmla="*/ 16 h 28"/>
              </a:gdLst>
              <a:ahLst/>
              <a:cxnLst>
                <a:cxn ang="0">
                  <a:pos x="T0" y="T1"/>
                </a:cxn>
                <a:cxn ang="0">
                  <a:pos x="T2" y="T3"/>
                </a:cxn>
                <a:cxn ang="0">
                  <a:pos x="T4" y="T5"/>
                </a:cxn>
                <a:cxn ang="0">
                  <a:pos x="T6" y="T7"/>
                </a:cxn>
                <a:cxn ang="0">
                  <a:pos x="T8" y="T9"/>
                </a:cxn>
              </a:cxnLst>
              <a:rect l="0" t="0" r="r" b="b"/>
              <a:pathLst>
                <a:path w="29" h="28">
                  <a:moveTo>
                    <a:pt x="28" y="16"/>
                  </a:moveTo>
                  <a:cubicBezTo>
                    <a:pt x="26" y="23"/>
                    <a:pt x="19" y="28"/>
                    <a:pt x="12" y="27"/>
                  </a:cubicBezTo>
                  <a:cubicBezTo>
                    <a:pt x="5" y="26"/>
                    <a:pt x="0" y="19"/>
                    <a:pt x="1" y="12"/>
                  </a:cubicBezTo>
                  <a:cubicBezTo>
                    <a:pt x="3" y="4"/>
                    <a:pt x="10" y="0"/>
                    <a:pt x="17" y="1"/>
                  </a:cubicBezTo>
                  <a:cubicBezTo>
                    <a:pt x="24" y="2"/>
                    <a:pt x="29" y="9"/>
                    <a:pt x="28" y="16"/>
                  </a:cubicBezTo>
                  <a:close/>
                </a:path>
              </a:pathLst>
            </a:custGeom>
            <a:grpFill/>
            <a:ln>
              <a:noFill/>
            </a:ln>
          </p:spPr>
          <p:txBody>
            <a:bodyPr vert="horz" wrap="square" lIns="68580" tIns="34290" rIns="68580" bIns="34290" numCol="1" anchor="t" anchorCtr="0" compatLnSpc="1"/>
            <a:lstStyle/>
            <a:p>
              <a:endParaRPr lang="id-ID" sz="1350"/>
            </a:p>
          </p:txBody>
        </p:sp>
        <p:sp>
          <p:nvSpPr>
            <p:cNvPr id="88" name="Freeform 95"/>
            <p:cNvSpPr/>
            <p:nvPr/>
          </p:nvSpPr>
          <p:spPr bwMode="auto">
            <a:xfrm>
              <a:off x="5829915" y="3492118"/>
              <a:ext cx="50638" cy="169702"/>
            </a:xfrm>
            <a:custGeom>
              <a:avLst/>
              <a:gdLst>
                <a:gd name="T0" fmla="*/ 27 w 27"/>
                <a:gd name="T1" fmla="*/ 90 h 91"/>
                <a:gd name="T2" fmla="*/ 12 w 27"/>
                <a:gd name="T3" fmla="*/ 14 h 91"/>
                <a:gd name="T4" fmla="*/ 1 w 27"/>
                <a:gd name="T5" fmla="*/ 0 h 91"/>
                <a:gd name="T6" fmla="*/ 17 w 27"/>
                <a:gd name="T7" fmla="*/ 91 h 91"/>
                <a:gd name="T8" fmla="*/ 27 w 27"/>
                <a:gd name="T9" fmla="*/ 90 h 91"/>
              </a:gdLst>
              <a:ahLst/>
              <a:cxnLst>
                <a:cxn ang="0">
                  <a:pos x="T0" y="T1"/>
                </a:cxn>
                <a:cxn ang="0">
                  <a:pos x="T2" y="T3"/>
                </a:cxn>
                <a:cxn ang="0">
                  <a:pos x="T4" y="T5"/>
                </a:cxn>
                <a:cxn ang="0">
                  <a:pos x="T6" y="T7"/>
                </a:cxn>
                <a:cxn ang="0">
                  <a:pos x="T8" y="T9"/>
                </a:cxn>
              </a:cxnLst>
              <a:rect l="0" t="0" r="r" b="b"/>
              <a:pathLst>
                <a:path w="27" h="91">
                  <a:moveTo>
                    <a:pt x="27" y="90"/>
                  </a:moveTo>
                  <a:cubicBezTo>
                    <a:pt x="27" y="90"/>
                    <a:pt x="12" y="14"/>
                    <a:pt x="12" y="14"/>
                  </a:cubicBezTo>
                  <a:cubicBezTo>
                    <a:pt x="12" y="14"/>
                    <a:pt x="3" y="0"/>
                    <a:pt x="1" y="0"/>
                  </a:cubicBezTo>
                  <a:cubicBezTo>
                    <a:pt x="0" y="0"/>
                    <a:pt x="17" y="91"/>
                    <a:pt x="17" y="91"/>
                  </a:cubicBezTo>
                  <a:lnTo>
                    <a:pt x="27" y="90"/>
                  </a:lnTo>
                  <a:close/>
                </a:path>
              </a:pathLst>
            </a:custGeom>
            <a:grpFill/>
            <a:ln>
              <a:noFill/>
            </a:ln>
          </p:spPr>
          <p:txBody>
            <a:bodyPr vert="horz" wrap="square" lIns="68580" tIns="34290" rIns="68580" bIns="34290" numCol="1" anchor="t" anchorCtr="0" compatLnSpc="1"/>
            <a:lstStyle/>
            <a:p>
              <a:endParaRPr lang="id-ID" sz="1350"/>
            </a:p>
          </p:txBody>
        </p:sp>
        <p:sp>
          <p:nvSpPr>
            <p:cNvPr id="89" name="Freeform 96"/>
            <p:cNvSpPr/>
            <p:nvPr/>
          </p:nvSpPr>
          <p:spPr bwMode="auto">
            <a:xfrm>
              <a:off x="5865498" y="3519490"/>
              <a:ext cx="109485" cy="146436"/>
            </a:xfrm>
            <a:custGeom>
              <a:avLst/>
              <a:gdLst>
                <a:gd name="T0" fmla="*/ 1 w 80"/>
                <a:gd name="T1" fmla="*/ 99 h 107"/>
                <a:gd name="T2" fmla="*/ 60 w 80"/>
                <a:gd name="T3" fmla="*/ 13 h 107"/>
                <a:gd name="T4" fmla="*/ 80 w 80"/>
                <a:gd name="T5" fmla="*/ 0 h 107"/>
                <a:gd name="T6" fmla="*/ 71 w 80"/>
                <a:gd name="T7" fmla="*/ 21 h 107"/>
                <a:gd name="T8" fmla="*/ 12 w 80"/>
                <a:gd name="T9" fmla="*/ 107 h 107"/>
                <a:gd name="T10" fmla="*/ 0 w 80"/>
                <a:gd name="T11" fmla="*/ 100 h 107"/>
                <a:gd name="T12" fmla="*/ 1 w 80"/>
                <a:gd name="T13" fmla="*/ 99 h 107"/>
              </a:gdLst>
              <a:ahLst/>
              <a:cxnLst>
                <a:cxn ang="0">
                  <a:pos x="T0" y="T1"/>
                </a:cxn>
                <a:cxn ang="0">
                  <a:pos x="T2" y="T3"/>
                </a:cxn>
                <a:cxn ang="0">
                  <a:pos x="T4" y="T5"/>
                </a:cxn>
                <a:cxn ang="0">
                  <a:pos x="T6" y="T7"/>
                </a:cxn>
                <a:cxn ang="0">
                  <a:pos x="T8" y="T9"/>
                </a:cxn>
                <a:cxn ang="0">
                  <a:pos x="T10" y="T11"/>
                </a:cxn>
                <a:cxn ang="0">
                  <a:pos x="T12" y="T13"/>
                </a:cxn>
              </a:cxnLst>
              <a:rect l="0" t="0" r="r" b="b"/>
              <a:pathLst>
                <a:path w="80" h="107">
                  <a:moveTo>
                    <a:pt x="1" y="99"/>
                  </a:moveTo>
                  <a:lnTo>
                    <a:pt x="60" y="13"/>
                  </a:lnTo>
                  <a:lnTo>
                    <a:pt x="80" y="0"/>
                  </a:lnTo>
                  <a:lnTo>
                    <a:pt x="71" y="21"/>
                  </a:lnTo>
                  <a:lnTo>
                    <a:pt x="12" y="107"/>
                  </a:lnTo>
                  <a:lnTo>
                    <a:pt x="0" y="100"/>
                  </a:lnTo>
                  <a:lnTo>
                    <a:pt x="1" y="99"/>
                  </a:lnTo>
                  <a:close/>
                </a:path>
              </a:pathLst>
            </a:custGeom>
            <a:grpFill/>
            <a:ln>
              <a:noFill/>
            </a:ln>
          </p:spPr>
          <p:txBody>
            <a:bodyPr vert="horz" wrap="square" lIns="68580" tIns="34290" rIns="68580" bIns="34290" numCol="1" anchor="t" anchorCtr="0" compatLnSpc="1"/>
            <a:lstStyle/>
            <a:p>
              <a:endParaRPr lang="id-ID" sz="1350"/>
            </a:p>
          </p:txBody>
        </p:sp>
        <p:sp>
          <p:nvSpPr>
            <p:cNvPr id="90" name="Freeform 97"/>
            <p:cNvSpPr/>
            <p:nvPr/>
          </p:nvSpPr>
          <p:spPr bwMode="auto">
            <a:xfrm>
              <a:off x="5855919" y="3689191"/>
              <a:ext cx="13685" cy="27372"/>
            </a:xfrm>
            <a:custGeom>
              <a:avLst/>
              <a:gdLst>
                <a:gd name="T0" fmla="*/ 2 w 7"/>
                <a:gd name="T1" fmla="*/ 3 h 15"/>
                <a:gd name="T2" fmla="*/ 5 w 7"/>
                <a:gd name="T3" fmla="*/ 1 h 15"/>
                <a:gd name="T4" fmla="*/ 7 w 7"/>
                <a:gd name="T5" fmla="*/ 3 h 15"/>
                <a:gd name="T6" fmla="*/ 5 w 7"/>
                <a:gd name="T7" fmla="*/ 13 h 15"/>
                <a:gd name="T8" fmla="*/ 3 w 7"/>
                <a:gd name="T9" fmla="*/ 15 h 15"/>
                <a:gd name="T10" fmla="*/ 1 w 7"/>
                <a:gd name="T11" fmla="*/ 12 h 15"/>
                <a:gd name="T12" fmla="*/ 2 w 7"/>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2" y="3"/>
                  </a:moveTo>
                  <a:cubicBezTo>
                    <a:pt x="3" y="1"/>
                    <a:pt x="4" y="0"/>
                    <a:pt x="5" y="1"/>
                  </a:cubicBezTo>
                  <a:cubicBezTo>
                    <a:pt x="6" y="1"/>
                    <a:pt x="7" y="2"/>
                    <a:pt x="7" y="3"/>
                  </a:cubicBezTo>
                  <a:cubicBezTo>
                    <a:pt x="5" y="13"/>
                    <a:pt x="5" y="13"/>
                    <a:pt x="5" y="13"/>
                  </a:cubicBezTo>
                  <a:cubicBezTo>
                    <a:pt x="5" y="14"/>
                    <a:pt x="4" y="15"/>
                    <a:pt x="3" y="15"/>
                  </a:cubicBezTo>
                  <a:cubicBezTo>
                    <a:pt x="1" y="15"/>
                    <a:pt x="0" y="13"/>
                    <a:pt x="1" y="12"/>
                  </a:cubicBezTo>
                  <a:lnTo>
                    <a:pt x="2" y="3"/>
                  </a:lnTo>
                  <a:close/>
                </a:path>
              </a:pathLst>
            </a:custGeom>
            <a:grpFill/>
            <a:ln>
              <a:noFill/>
            </a:ln>
          </p:spPr>
          <p:txBody>
            <a:bodyPr vert="horz" wrap="square" lIns="68580" tIns="34290" rIns="68580" bIns="34290" numCol="1" anchor="t" anchorCtr="0" compatLnSpc="1"/>
            <a:lstStyle/>
            <a:p>
              <a:endParaRPr lang="id-ID" sz="1350"/>
            </a:p>
          </p:txBody>
        </p:sp>
        <p:sp>
          <p:nvSpPr>
            <p:cNvPr id="91" name="Freeform 98"/>
            <p:cNvSpPr>
              <a:spLocks noEditPoints="1"/>
            </p:cNvSpPr>
            <p:nvPr/>
          </p:nvSpPr>
          <p:spPr bwMode="auto">
            <a:xfrm>
              <a:off x="5812125" y="2302838"/>
              <a:ext cx="190230" cy="203917"/>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grpFill/>
            <a:ln>
              <a:noFill/>
            </a:ln>
          </p:spPr>
          <p:txBody>
            <a:bodyPr vert="horz" wrap="square" lIns="68580" tIns="34290" rIns="68580" bIns="34290" numCol="1" anchor="t" anchorCtr="0" compatLnSpc="1"/>
            <a:lstStyle/>
            <a:p>
              <a:endParaRPr lang="id-ID" sz="1350"/>
            </a:p>
          </p:txBody>
        </p:sp>
      </p:grpSp>
      <p:sp>
        <p:nvSpPr>
          <p:cNvPr id="108" name="TextBox 8"/>
          <p:cNvSpPr txBox="1"/>
          <p:nvPr/>
        </p:nvSpPr>
        <p:spPr>
          <a:xfrm>
            <a:off x="185420" y="1924050"/>
            <a:ext cx="9357995" cy="3815080"/>
          </a:xfrm>
          <a:prstGeom prst="rect">
            <a:avLst/>
          </a:prstGeom>
          <a:noFill/>
        </p:spPr>
        <p:txBody>
          <a:bodyPr wrap="square" rtlCol="0">
            <a:spAutoFit/>
          </a:bodyPr>
          <a:p>
            <a:r>
              <a:rPr lang="zh-CN" altLang="en-US" sz="3200" dirty="0"/>
              <a:t>由于制作高保真的原型无论是时间还是成本都相对较高。所以大部分情况下，我们还是以制作低保真原型为主。虽说是低保真原型，但也并不意味着产品原型所有部分都去粗枝大叶的去做。</a:t>
            </a:r>
            <a:r>
              <a:rPr lang="zh-CN" altLang="en-US" sz="3200" dirty="0">
                <a:solidFill>
                  <a:srgbClr val="FF0000"/>
                </a:solidFill>
              </a:rPr>
              <a:t>核心关键部分还是需要制作</a:t>
            </a:r>
            <a:r>
              <a:rPr lang="zh-CN" altLang="en-US" sz="3200" b="1" dirty="0">
                <a:solidFill>
                  <a:srgbClr val="FF0000"/>
                </a:solidFill>
              </a:rPr>
              <a:t>高保真</a:t>
            </a:r>
            <a:r>
              <a:rPr lang="zh-CN" altLang="en-US" sz="3200" dirty="0">
                <a:solidFill>
                  <a:srgbClr val="FF0000"/>
                </a:solidFill>
              </a:rPr>
              <a:t>的原型。</a:t>
            </a:r>
            <a:r>
              <a:rPr lang="zh-CN" altLang="en-US" sz="3200" dirty="0"/>
              <a:t>推荐一种在保真度和时间、成本之间折中的原型</a:t>
            </a:r>
            <a:r>
              <a:rPr lang="en-US" altLang="zh-CN" sz="3200" dirty="0"/>
              <a:t>——</a:t>
            </a:r>
            <a:r>
              <a:rPr lang="en-US" altLang="zh-CN" sz="3200" b="1" dirty="0">
                <a:solidFill>
                  <a:srgbClr val="FF0000"/>
                </a:solidFill>
              </a:rPr>
              <a:t>T</a:t>
            </a:r>
            <a:r>
              <a:rPr lang="zh-CN" altLang="en-US" sz="3200" b="1" dirty="0">
                <a:solidFill>
                  <a:srgbClr val="FF0000"/>
                </a:solidFill>
              </a:rPr>
              <a:t>原型</a:t>
            </a:r>
            <a:r>
              <a:rPr lang="zh-CN" altLang="en-US" sz="3200" dirty="0"/>
              <a:t>。将原型拆分为水平原型和垂直原型两个纬度去制作。</a:t>
            </a:r>
            <a:endParaRPr lang="zh-CN" altLang="en-US" sz="3200"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200"/>
                            </p:stCondLst>
                            <p:childTnLst>
                              <p:par>
                                <p:cTn id="11" presetID="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dirty="0">
                <a:sym typeface="+mn-ea"/>
              </a:rPr>
              <a:t>界面设计准则</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4523105"/>
          </a:xfrm>
          <a:prstGeom prst="rect">
            <a:avLst/>
          </a:prstGeom>
          <a:noFill/>
        </p:spPr>
        <p:txBody>
          <a:bodyPr wrap="square" rtlCol="0">
            <a:spAutoFit/>
          </a:bodyPr>
          <a:p>
            <a:r>
              <a:rPr lang="en-US" altLang="zh-CN" sz="2800" dirty="0" smtClean="0">
                <a:solidFill>
                  <a:srgbClr val="FF0000"/>
                </a:solidFill>
                <a:sym typeface="+mn-ea"/>
              </a:rPr>
              <a:t>1.</a:t>
            </a:r>
            <a:r>
              <a:rPr lang="zh-CN" altLang="en-US" sz="2800" dirty="0" smtClean="0">
                <a:solidFill>
                  <a:srgbClr val="FF0000"/>
                </a:solidFill>
                <a:sym typeface="+mn-ea"/>
              </a:rPr>
              <a:t>从</a:t>
            </a:r>
            <a:r>
              <a:rPr lang="zh-CN" altLang="en-US" sz="2800" dirty="0">
                <a:solidFill>
                  <a:srgbClr val="FF0000"/>
                </a:solidFill>
                <a:sym typeface="+mn-ea"/>
              </a:rPr>
              <a:t>用户的角度出发，深入了解用户的习惯与需求</a:t>
            </a:r>
            <a:endParaRPr lang="zh-CN" altLang="en-US" sz="2800" dirty="0">
              <a:solidFill>
                <a:srgbClr val="FF0000"/>
              </a:solidFill>
            </a:endParaRPr>
          </a:p>
          <a:p>
            <a:r>
              <a:rPr lang="en-US" altLang="zh-CN" sz="2800" dirty="0" smtClean="0">
                <a:sym typeface="+mn-ea"/>
              </a:rPr>
              <a:t>2.</a:t>
            </a:r>
            <a:r>
              <a:rPr lang="zh-CN" altLang="en-US" sz="2800" dirty="0" smtClean="0">
                <a:sym typeface="+mn-ea"/>
              </a:rPr>
              <a:t>保持</a:t>
            </a:r>
            <a:r>
              <a:rPr lang="zh-CN" altLang="en-US" sz="2800" dirty="0">
                <a:sym typeface="+mn-ea"/>
              </a:rPr>
              <a:t>一致性</a:t>
            </a:r>
            <a:endParaRPr lang="zh-CN" altLang="en-US" sz="2800" dirty="0"/>
          </a:p>
          <a:p>
            <a:r>
              <a:rPr lang="en-US" altLang="zh-CN" sz="2800" dirty="0" smtClean="0">
                <a:sym typeface="+mn-ea"/>
              </a:rPr>
              <a:t>3.</a:t>
            </a:r>
            <a:r>
              <a:rPr lang="zh-CN" altLang="en-US" sz="2800" dirty="0" smtClean="0">
                <a:sym typeface="+mn-ea"/>
              </a:rPr>
              <a:t>运用</a:t>
            </a:r>
            <a:r>
              <a:rPr lang="zh-CN" altLang="en-US" sz="2800" dirty="0">
                <a:sym typeface="+mn-ea"/>
              </a:rPr>
              <a:t>视觉等级降低界面和操作复杂性，引导用户操作</a:t>
            </a:r>
            <a:endParaRPr lang="zh-CN" altLang="en-US" sz="2800" dirty="0"/>
          </a:p>
          <a:p>
            <a:r>
              <a:rPr lang="en-US" altLang="zh-CN" sz="2800" dirty="0" smtClean="0">
                <a:sym typeface="+mn-ea"/>
              </a:rPr>
              <a:t>4.</a:t>
            </a:r>
            <a:r>
              <a:rPr lang="zh-CN" altLang="en-US" sz="2800" dirty="0" smtClean="0">
                <a:sym typeface="+mn-ea"/>
              </a:rPr>
              <a:t>及时</a:t>
            </a:r>
            <a:r>
              <a:rPr lang="zh-CN" altLang="en-US" sz="2800" dirty="0">
                <a:sym typeface="+mn-ea"/>
              </a:rPr>
              <a:t>的提示，使用户明确目前的状态或者操作，防止用户出错</a:t>
            </a:r>
            <a:endParaRPr lang="zh-CN" altLang="en-US" sz="2800" dirty="0"/>
          </a:p>
          <a:p>
            <a:r>
              <a:rPr lang="en-US" altLang="zh-CN" sz="2800" dirty="0" smtClean="0">
                <a:sym typeface="+mn-ea"/>
              </a:rPr>
              <a:t>5.</a:t>
            </a:r>
            <a:r>
              <a:rPr lang="zh-CN" altLang="en-US" sz="2800" dirty="0" smtClean="0">
                <a:sym typeface="+mn-ea"/>
              </a:rPr>
              <a:t>允许</a:t>
            </a:r>
            <a:r>
              <a:rPr lang="zh-CN" altLang="en-US" sz="2800" dirty="0">
                <a:sym typeface="+mn-ea"/>
              </a:rPr>
              <a:t>用户犯错</a:t>
            </a:r>
            <a:endParaRPr lang="zh-CN" altLang="en-US" sz="2800" dirty="0"/>
          </a:p>
          <a:p>
            <a:r>
              <a:rPr lang="en-US" altLang="zh-CN" sz="2800" dirty="0" smtClean="0">
                <a:sym typeface="+mn-ea"/>
              </a:rPr>
              <a:t>6.</a:t>
            </a:r>
            <a:r>
              <a:rPr lang="zh-CN" altLang="en-US" sz="2800" dirty="0" smtClean="0">
                <a:sym typeface="+mn-ea"/>
              </a:rPr>
              <a:t>提供</a:t>
            </a:r>
            <a:r>
              <a:rPr lang="zh-CN" altLang="en-US" sz="2800" dirty="0">
                <a:sym typeface="+mn-ea"/>
              </a:rPr>
              <a:t>快捷菜单，支持快捷键</a:t>
            </a:r>
            <a:endParaRPr lang="zh-CN" altLang="en-US" sz="2800" dirty="0"/>
          </a:p>
          <a:p>
            <a:r>
              <a:rPr lang="en-US" altLang="zh-CN" sz="2800" dirty="0" smtClean="0">
                <a:solidFill>
                  <a:srgbClr val="FF0000"/>
                </a:solidFill>
                <a:sym typeface="+mn-ea"/>
              </a:rPr>
              <a:t>7.</a:t>
            </a:r>
            <a:r>
              <a:rPr lang="zh-CN" altLang="en-US" sz="2800" dirty="0" smtClean="0">
                <a:solidFill>
                  <a:srgbClr val="FF0000"/>
                </a:solidFill>
                <a:sym typeface="+mn-ea"/>
              </a:rPr>
              <a:t>使用</a:t>
            </a:r>
            <a:r>
              <a:rPr lang="zh-CN" altLang="en-US" sz="2800" dirty="0">
                <a:solidFill>
                  <a:srgbClr val="FF0000"/>
                </a:solidFill>
                <a:sym typeface="+mn-ea"/>
              </a:rPr>
              <a:t>用户的语言，而不是技术术语</a:t>
            </a:r>
            <a:endParaRPr lang="zh-CN" altLang="en-US" sz="2800" dirty="0">
              <a:solidFill>
                <a:srgbClr val="FF0000"/>
              </a:solidFill>
            </a:endParaRPr>
          </a:p>
          <a:p>
            <a:r>
              <a:rPr lang="en-US" altLang="zh-CN" sz="2800" dirty="0" smtClean="0">
                <a:sym typeface="+mn-ea"/>
              </a:rPr>
              <a:t>8.</a:t>
            </a:r>
            <a:r>
              <a:rPr lang="zh-CN" altLang="en-US" sz="2800" dirty="0" smtClean="0">
                <a:sym typeface="+mn-ea"/>
              </a:rPr>
              <a:t>保持</a:t>
            </a:r>
            <a:r>
              <a:rPr lang="zh-CN" altLang="en-US" sz="2800" dirty="0">
                <a:sym typeface="+mn-ea"/>
              </a:rPr>
              <a:t>简洁，实用易用才是王道</a:t>
            </a:r>
            <a:endParaRPr lang="zh-CN" altLang="en-US" sz="2800" dirty="0"/>
          </a:p>
          <a:p>
            <a:r>
              <a:rPr lang="en-US" altLang="zh-CN" sz="2800" dirty="0" smtClean="0">
                <a:sym typeface="+mn-ea"/>
              </a:rPr>
              <a:t>9.</a:t>
            </a:r>
            <a:r>
              <a:rPr lang="zh-CN" altLang="en-US" sz="2800" dirty="0" smtClean="0">
                <a:sym typeface="+mn-ea"/>
              </a:rPr>
              <a:t>重视</a:t>
            </a:r>
            <a:r>
              <a:rPr lang="zh-CN" altLang="en-US" sz="2800" dirty="0">
                <a:sym typeface="+mn-ea"/>
              </a:rPr>
              <a:t>可用性测试，不断改进设计</a:t>
            </a:r>
            <a:endParaRPr lang="zh-CN" altLang="en-US" sz="2800" b="1" dirty="0"/>
          </a:p>
          <a:p>
            <a:endParaRPr lang="zh-CN" altLang="en-US" dirty="0"/>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1"/>
          <p:cNvGrpSpPr/>
          <p:nvPr/>
        </p:nvGrpSpPr>
        <p:grpSpPr bwMode="auto">
          <a:xfrm>
            <a:off x="271254" y="514442"/>
            <a:ext cx="3523380" cy="735625"/>
            <a:chOff x="3886200" y="188686"/>
            <a:chExt cx="4699000" cy="979713"/>
          </a:xfrm>
        </p:grpSpPr>
        <p:sp>
          <p:nvSpPr>
            <p:cNvPr id="14" name="任意多边形 18"/>
            <p:cNvSpPr/>
            <p:nvPr/>
          </p:nvSpPr>
          <p:spPr>
            <a:xfrm>
              <a:off x="3886200" y="188686"/>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 name="任意多边形 20"/>
            <p:cNvSpPr/>
            <p:nvPr/>
          </p:nvSpPr>
          <p:spPr>
            <a:xfrm>
              <a:off x="4089400" y="283804"/>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2">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方正正中黑简体" panose="02000000000000000000" pitchFamily="2" charset="-122"/>
                  <a:ea typeface="方正正中黑简体" panose="02000000000000000000" pitchFamily="2" charset="-122"/>
                </a:rPr>
                <a:t>目录</a:t>
              </a:r>
              <a:r>
                <a:rPr lang="zh-CN" altLang="en-US" sz="2400" b="1" dirty="0"/>
                <a:t> </a:t>
              </a:r>
              <a:r>
                <a:rPr lang="en-US" altLang="zh-CN" sz="2400" b="1" dirty="0"/>
                <a:t>/</a:t>
              </a:r>
              <a:r>
                <a:rPr lang="en-US" altLang="zh-CN" sz="2300" dirty="0"/>
                <a:t>CONTENTS</a:t>
              </a:r>
              <a:endParaRPr lang="zh-CN" altLang="en-US" sz="2300" dirty="0"/>
            </a:p>
          </p:txBody>
        </p:sp>
      </p:grpSp>
      <p:sp>
        <p:nvSpPr>
          <p:cNvPr id="6" name="椭圆 5"/>
          <p:cNvSpPr/>
          <p:nvPr/>
        </p:nvSpPr>
        <p:spPr>
          <a:xfrm>
            <a:off x="843550" y="2474227"/>
            <a:ext cx="1495272" cy="1495354"/>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1500" b="1" dirty="0">
                <a:latin typeface="微软雅黑" panose="020B0503020204020204" charset="-122"/>
                <a:ea typeface="微软雅黑" panose="020B0503020204020204" charset="-122"/>
              </a:rPr>
              <a:t>STEP 1</a:t>
            </a:r>
            <a:endParaRPr lang="zh-CN" altLang="en-US" sz="1500" b="1" dirty="0">
              <a:latin typeface="微软雅黑" panose="020B0503020204020204" charset="-122"/>
              <a:ea typeface="微软雅黑" panose="020B0503020204020204" charset="-122"/>
            </a:endParaRPr>
          </a:p>
        </p:txBody>
      </p:sp>
      <p:sp>
        <p:nvSpPr>
          <p:cNvPr id="7" name="椭圆 6"/>
          <p:cNvSpPr/>
          <p:nvPr/>
        </p:nvSpPr>
        <p:spPr>
          <a:xfrm>
            <a:off x="3211673" y="3070029"/>
            <a:ext cx="1495272" cy="149535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2</a:t>
            </a:r>
            <a:endParaRPr lang="zh-CN" altLang="en-US" sz="1500" b="1" dirty="0">
              <a:solidFill>
                <a:prstClr val="white"/>
              </a:solidFill>
              <a:latin typeface="微软雅黑" panose="020B0503020204020204" charset="-122"/>
              <a:ea typeface="微软雅黑" panose="020B0503020204020204" charset="-122"/>
            </a:endParaRPr>
          </a:p>
        </p:txBody>
      </p:sp>
      <p:sp>
        <p:nvSpPr>
          <p:cNvPr id="8" name="椭圆 7"/>
          <p:cNvSpPr/>
          <p:nvPr/>
        </p:nvSpPr>
        <p:spPr>
          <a:xfrm>
            <a:off x="5487722" y="2681237"/>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3</a:t>
            </a:r>
            <a:endParaRPr lang="zh-CN" altLang="en-US" sz="1500" b="1" dirty="0">
              <a:solidFill>
                <a:prstClr val="white"/>
              </a:solidFill>
              <a:latin typeface="微软雅黑" panose="020B0503020204020204" charset="-122"/>
              <a:ea typeface="微软雅黑" panose="020B0503020204020204" charset="-122"/>
            </a:endParaRPr>
          </a:p>
        </p:txBody>
      </p:sp>
      <p:sp>
        <p:nvSpPr>
          <p:cNvPr id="9" name="椭圆 8"/>
          <p:cNvSpPr/>
          <p:nvPr/>
        </p:nvSpPr>
        <p:spPr>
          <a:xfrm>
            <a:off x="7763770" y="3147499"/>
            <a:ext cx="1495272" cy="1495354"/>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schemeClr val="bg1"/>
                </a:solidFill>
                <a:latin typeface="微软雅黑" panose="020B0503020204020204" charset="-122"/>
                <a:ea typeface="微软雅黑" panose="020B0503020204020204" charset="-122"/>
              </a:rPr>
              <a:t>STEP 4</a:t>
            </a:r>
            <a:endParaRPr lang="zh-CN" altLang="en-US" sz="1500" b="1" dirty="0">
              <a:solidFill>
                <a:schemeClr val="bg1"/>
              </a:solidFill>
              <a:latin typeface="微软雅黑" panose="020B0503020204020204" charset="-122"/>
              <a:ea typeface="微软雅黑" panose="020B0503020204020204" charset="-122"/>
            </a:endParaRPr>
          </a:p>
        </p:txBody>
      </p:sp>
      <p:cxnSp>
        <p:nvCxnSpPr>
          <p:cNvPr id="10" name="直接连接符 21"/>
          <p:cNvCxnSpPr/>
          <p:nvPr/>
        </p:nvCxnSpPr>
        <p:spPr>
          <a:xfrm>
            <a:off x="2431532" y="307013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22"/>
          <p:cNvCxnSpPr/>
          <p:nvPr/>
        </p:nvCxnSpPr>
        <p:spPr>
          <a:xfrm flipV="1">
            <a:off x="4706945" y="341621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23"/>
          <p:cNvCxnSpPr/>
          <p:nvPr/>
        </p:nvCxnSpPr>
        <p:spPr>
          <a:xfrm>
            <a:off x="6982994" y="333302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8871" y="4176625"/>
            <a:ext cx="2444111" cy="307340"/>
          </a:xfrm>
          <a:prstGeom prst="rect">
            <a:avLst/>
          </a:prstGeom>
        </p:spPr>
        <p:txBody>
          <a:bodyPr wrap="square" lIns="0" tIns="0" rIns="0" bIns="0">
            <a:spAutoFit/>
          </a:bodyPr>
          <a:lstStyle/>
          <a:p>
            <a:pPr algn="ctr" fontAlgn="auto">
              <a:spcBef>
                <a:spcPts val="0"/>
              </a:spcBef>
              <a:spcAft>
                <a:spcPts val="0"/>
              </a:spcAft>
              <a:defRPr/>
            </a:pPr>
            <a:r>
              <a:rPr lang="zh-CN" altLang="en-US" sz="2000" dirty="0" smtClean="0">
                <a:solidFill>
                  <a:schemeClr val="accent1"/>
                </a:solidFill>
                <a:latin typeface="Franklin Gothic Medium" panose="020B0603020102020204" pitchFamily="34" charset="0"/>
                <a:ea typeface="微软雅黑" panose="020B0503020204020204" charset="-122"/>
                <a:sym typeface="+mn-ea"/>
              </a:rPr>
              <a:t>人机交互</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18" name="矩形 17"/>
          <p:cNvSpPr/>
          <p:nvPr/>
        </p:nvSpPr>
        <p:spPr>
          <a:xfrm>
            <a:off x="3331418" y="2681891"/>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界面</a:t>
            </a:r>
            <a:r>
              <a:rPr lang="zh-CN" altLang="en-US" sz="2000" dirty="0" smtClean="0">
                <a:solidFill>
                  <a:schemeClr val="accent1"/>
                </a:solidFill>
                <a:latin typeface="Franklin Gothic Medium" panose="020B0603020102020204" pitchFamily="34" charset="0"/>
                <a:ea typeface="微软雅黑" panose="020B0503020204020204" charset="-122"/>
                <a:sym typeface="+mn-ea"/>
              </a:rPr>
              <a:t>原型</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0" name="矩形 19"/>
          <p:cNvSpPr/>
          <p:nvPr/>
        </p:nvSpPr>
        <p:spPr>
          <a:xfrm>
            <a:off x="4773119" y="4258194"/>
            <a:ext cx="2444111" cy="307340"/>
          </a:xfrm>
          <a:prstGeom prst="rect">
            <a:avLst/>
          </a:prstGeom>
        </p:spPr>
        <p:txBody>
          <a:bodyPr wrap="square" lIns="0" tIns="0" rIns="0" bIns="0">
            <a:spAutoFit/>
          </a:bodyPr>
          <a:lstStyle/>
          <a:p>
            <a:pPr fontAlgn="auto">
              <a:spcBef>
                <a:spcPts val="0"/>
              </a:spcBef>
              <a:spcAft>
                <a:spcPts val="0"/>
              </a:spcAft>
              <a:defRPr/>
            </a:pPr>
            <a:r>
              <a:rPr lang="en-US" altLang="zh-CN" sz="2000" dirty="0" smtClean="0">
                <a:solidFill>
                  <a:schemeClr val="accent1"/>
                </a:solidFill>
                <a:latin typeface="Franklin Gothic Medium" panose="020B0603020102020204" pitchFamily="34" charset="0"/>
                <a:ea typeface="微软雅黑" panose="020B0503020204020204" charset="-122"/>
                <a:sym typeface="+mn-ea"/>
              </a:rPr>
              <a:t>	</a:t>
            </a:r>
            <a:r>
              <a:rPr lang="zh-CN" altLang="en-US" sz="2000" dirty="0" smtClean="0">
                <a:solidFill>
                  <a:schemeClr val="accent1"/>
                </a:solidFill>
                <a:latin typeface="Franklin Gothic Medium" panose="020B0603020102020204" pitchFamily="34" charset="0"/>
                <a:ea typeface="微软雅黑" panose="020B0503020204020204" charset="-122"/>
                <a:sym typeface="+mn-ea"/>
              </a:rPr>
              <a:t>设计工具</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2" name="矩形 21"/>
          <p:cNvSpPr/>
          <p:nvPr/>
        </p:nvSpPr>
        <p:spPr>
          <a:xfrm>
            <a:off x="7902016" y="2840622"/>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参考文献</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cxnSp>
        <p:nvCxnSpPr>
          <p:cNvPr id="3" name="直接连接符 22"/>
          <p:cNvCxnSpPr/>
          <p:nvPr/>
        </p:nvCxnSpPr>
        <p:spPr>
          <a:xfrm flipV="1">
            <a:off x="9258625" y="348479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0039402" y="2681872"/>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p>
            <a:pPr lvl="0" algn="ctr"/>
            <a:r>
              <a:rPr lang="en-US" altLang="zh-CN" sz="1500" b="1" dirty="0">
                <a:solidFill>
                  <a:prstClr val="white"/>
                </a:solidFill>
                <a:latin typeface="微软雅黑" panose="020B0503020204020204" charset="-122"/>
                <a:ea typeface="微软雅黑" panose="020B0503020204020204" charset="-122"/>
              </a:rPr>
              <a:t>STEP 5</a:t>
            </a:r>
            <a:endParaRPr lang="zh-CN" altLang="en-US" sz="1500" b="1" dirty="0">
              <a:solidFill>
                <a:prstClr val="white"/>
              </a:solidFill>
              <a:latin typeface="微软雅黑" panose="020B0503020204020204" charset="-122"/>
              <a:ea typeface="微软雅黑" panose="020B0503020204020204" charset="-122"/>
            </a:endParaRPr>
          </a:p>
        </p:txBody>
      </p:sp>
      <p:sp>
        <p:nvSpPr>
          <p:cNvPr id="24" name="文本框 23"/>
          <p:cNvSpPr txBox="1"/>
          <p:nvPr/>
        </p:nvSpPr>
        <p:spPr>
          <a:xfrm>
            <a:off x="10193020" y="4258310"/>
            <a:ext cx="1194435" cy="368300"/>
          </a:xfrm>
          <a:prstGeom prst="rect">
            <a:avLst/>
          </a:prstGeom>
          <a:noFill/>
        </p:spPr>
        <p:txBody>
          <a:bodyPr wrap="square" rtlCol="0">
            <a:spAutoFit/>
          </a:bodyPr>
          <a:p>
            <a:r>
              <a:rPr lang="zh-CN" altLang="en-US">
                <a:solidFill>
                  <a:schemeClr val="accent2"/>
                </a:solidFill>
              </a:rPr>
              <a:t>小组分工</a:t>
            </a:r>
            <a:endParaRPr lang="zh-CN" altLang="en-US">
              <a:solidFill>
                <a:schemeClr val="accent2"/>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5"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54" dur="1000" fill="hold"/>
                                        <p:tgtEl>
                                          <p:spTgt spid="16"/>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6"/>
                                        </p:tgtEl>
                                      </p:cBhvr>
                                    </p:animEffect>
                                  </p:childTnLst>
                                </p:cTn>
                              </p:par>
                            </p:childTnLst>
                          </p:cTn>
                        </p:par>
                        <p:par>
                          <p:cTn id="59" fill="hold">
                            <p:stCondLst>
                              <p:cond delay="3500"/>
                            </p:stCondLst>
                            <p:childTnLst>
                              <p:par>
                                <p:cTn id="60" presetID="25"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65" dur="1000" fill="hold"/>
                                        <p:tgtEl>
                                          <p:spTgt spid="18"/>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18"/>
                                        </p:tgtEl>
                                      </p:cBhvr>
                                    </p:animEffect>
                                  </p:childTnLst>
                                </p:cTn>
                              </p:par>
                            </p:childTnLst>
                          </p:cTn>
                        </p:par>
                        <p:par>
                          <p:cTn id="70" fill="hold">
                            <p:stCondLst>
                              <p:cond delay="4500"/>
                            </p:stCondLst>
                            <p:childTnLst>
                              <p:par>
                                <p:cTn id="71" presetID="25"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76" dur="1000" fill="hold"/>
                                        <p:tgtEl>
                                          <p:spTgt spid="20"/>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20"/>
                                        </p:tgtEl>
                                      </p:cBhvr>
                                    </p:animEffect>
                                  </p:childTnLst>
                                </p:cTn>
                              </p:par>
                            </p:childTnLst>
                          </p:cTn>
                        </p:par>
                        <p:par>
                          <p:cTn id="81" fill="hold">
                            <p:stCondLst>
                              <p:cond delay="5500"/>
                            </p:stCondLst>
                            <p:childTnLst>
                              <p:par>
                                <p:cTn id="82" presetID="25" presetClass="entr" presetSubtype="0"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87" dur="1000" fill="hold"/>
                                        <p:tgtEl>
                                          <p:spTgt spid="22"/>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wipe(left)">
                                      <p:cBhvr>
                                        <p:cTn id="94" dur="500"/>
                                        <p:tgtEl>
                                          <p:spTgt spid="3"/>
                                        </p:tgtEl>
                                      </p:cBhvr>
                                    </p:animEffect>
                                  </p:childTnLst>
                                </p:cTn>
                              </p:par>
                            </p:childTnLst>
                          </p:cTn>
                        </p:par>
                        <p:par>
                          <p:cTn id="95" fill="hold">
                            <p:stCondLst>
                              <p:cond delay="6500"/>
                            </p:stCondLst>
                            <p:childTnLst>
                              <p:par>
                                <p:cTn id="96" presetID="23" presetClass="entr" presetSubtype="16"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fltVal val="0"/>
                                          </p:val>
                                        </p:tav>
                                        <p:tav tm="100000">
                                          <p:val>
                                            <p:strVal val="#ppt_w"/>
                                          </p:val>
                                        </p:tav>
                                      </p:tavLst>
                                    </p:anim>
                                    <p:anim calcmode="lin" valueType="num">
                                      <p:cBhvr>
                                        <p:cTn id="99"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P spid="6" grpId="0" bldLvl="0" animBg="1"/>
      <p:bldP spid="7" grpId="0" bldLvl="0" animBg="1"/>
      <p:bldP spid="8" grpId="0" bldLvl="0" animBg="1"/>
      <p:bldP spid="9" grpId="0" bldLvl="0" animBg="1"/>
      <p:bldP spid="16" grpId="0"/>
      <p:bldP spid="18" grpId="0"/>
      <p:bldP spid="20" grpId="0"/>
      <p:bldP spid="22" grpId="0"/>
      <p:bldP spid="2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a:sym typeface="+mn-ea"/>
              </a:rPr>
              <a:t>界面设计流程</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3230245"/>
          </a:xfrm>
          <a:prstGeom prst="rect">
            <a:avLst/>
          </a:prstGeom>
          <a:noFill/>
        </p:spPr>
        <p:txBody>
          <a:bodyPr wrap="square" rtlCol="0">
            <a:spAutoFit/>
          </a:bodyPr>
          <a:p>
            <a:r>
              <a:rPr lang="zh-CN" altLang="en-US" sz="2800" dirty="0">
                <a:sym typeface="+mn-ea"/>
              </a:rPr>
              <a:t>1.</a:t>
            </a:r>
            <a:r>
              <a:rPr lang="zh-CN" altLang="en-US" sz="2800" dirty="0">
                <a:solidFill>
                  <a:srgbClr val="FF3300"/>
                </a:solidFill>
                <a:sym typeface="+mn-ea"/>
              </a:rPr>
              <a:t>策略层</a:t>
            </a:r>
            <a:r>
              <a:rPr lang="zh-CN" altLang="en-US" sz="2800" dirty="0">
                <a:sym typeface="+mn-ea"/>
              </a:rPr>
              <a:t>，定义产品使命、价值、目标人群</a:t>
            </a:r>
            <a:endParaRPr lang="zh-CN" altLang="en-US" sz="2800" dirty="0"/>
          </a:p>
          <a:p>
            <a:r>
              <a:rPr lang="zh-CN" altLang="en-US" sz="2800" dirty="0">
                <a:sym typeface="+mn-ea"/>
              </a:rPr>
              <a:t>2.</a:t>
            </a:r>
            <a:r>
              <a:rPr lang="zh-CN" altLang="en-US" sz="2800" dirty="0">
                <a:solidFill>
                  <a:srgbClr val="FF3300"/>
                </a:solidFill>
                <a:sym typeface="+mn-ea"/>
              </a:rPr>
              <a:t>愿景/功能层</a:t>
            </a:r>
            <a:r>
              <a:rPr lang="zh-CN" altLang="en-US" sz="2800" dirty="0">
                <a:sym typeface="+mn-ea"/>
              </a:rPr>
              <a:t>：定义核心场景、功能列表</a:t>
            </a:r>
            <a:endParaRPr lang="zh-CN" altLang="en-US" sz="2800" dirty="0"/>
          </a:p>
          <a:p>
            <a:r>
              <a:rPr lang="zh-CN" altLang="en-US" sz="2800" dirty="0">
                <a:sym typeface="+mn-ea"/>
              </a:rPr>
              <a:t>3.</a:t>
            </a:r>
            <a:r>
              <a:rPr lang="zh-CN" altLang="en-US" sz="2800" dirty="0">
                <a:solidFill>
                  <a:srgbClr val="FF3300"/>
                </a:solidFill>
                <a:sym typeface="+mn-ea"/>
              </a:rPr>
              <a:t>结构层</a:t>
            </a:r>
            <a:r>
              <a:rPr lang="zh-CN" altLang="en-US" sz="2800" dirty="0">
                <a:sym typeface="+mn-ea"/>
              </a:rPr>
              <a:t>：做流程图、信息架构，确定主导航、主菜单</a:t>
            </a:r>
            <a:endParaRPr lang="zh-CN" altLang="en-US" sz="2800" dirty="0"/>
          </a:p>
          <a:p>
            <a:r>
              <a:rPr lang="zh-CN" altLang="en-US" sz="2800" dirty="0">
                <a:sym typeface="+mn-ea"/>
              </a:rPr>
              <a:t>4.</a:t>
            </a:r>
            <a:r>
              <a:rPr lang="zh-CN" altLang="en-US" sz="2800" dirty="0">
                <a:solidFill>
                  <a:srgbClr val="FF3300"/>
                </a:solidFill>
                <a:sym typeface="+mn-ea"/>
              </a:rPr>
              <a:t>框架层</a:t>
            </a:r>
            <a:r>
              <a:rPr lang="zh-CN" altLang="en-US" sz="2800" dirty="0">
                <a:sym typeface="+mn-ea"/>
              </a:rPr>
              <a:t>：梳理每一个主界面的内容、布局</a:t>
            </a:r>
            <a:endParaRPr lang="zh-CN" altLang="en-US" sz="2800" dirty="0"/>
          </a:p>
          <a:p>
            <a:r>
              <a:rPr lang="zh-CN" altLang="en-US" sz="2800" dirty="0">
                <a:sym typeface="+mn-ea"/>
              </a:rPr>
              <a:t>5.</a:t>
            </a:r>
            <a:r>
              <a:rPr lang="zh-CN" altLang="en-US" sz="2800" dirty="0">
                <a:solidFill>
                  <a:srgbClr val="FF3300"/>
                </a:solidFill>
                <a:sym typeface="+mn-ea"/>
              </a:rPr>
              <a:t>表现层</a:t>
            </a:r>
            <a:r>
              <a:rPr lang="zh-CN" altLang="en-US" sz="2800" dirty="0">
                <a:sym typeface="+mn-ea"/>
              </a:rPr>
              <a:t>：视觉设计，涉及图标、配色、切图。</a:t>
            </a:r>
            <a:endParaRPr lang="zh-CN" altLang="en-US" sz="2800" dirty="0"/>
          </a:p>
          <a:p>
            <a:endParaRPr lang="zh-CN" altLang="en-US" sz="2800" b="1" dirty="0"/>
          </a:p>
          <a:p>
            <a:endParaRPr lang="zh-CN" altLang="en-US" dirty="0"/>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a:sym typeface="+mn-ea"/>
              </a:rPr>
              <a:t>界面原型设计流程</a:t>
            </a:r>
            <a:endParaRPr kumimoji="1" lang="zh-CN" altLang="en-US" sz="2800" dirty="0">
              <a:solidFill>
                <a:schemeClr val="bg1"/>
              </a:solidFill>
            </a:endParaRPr>
          </a:p>
        </p:txBody>
      </p:sp>
      <p:grpSp>
        <p:nvGrpSpPr>
          <p:cNvPr id="27" name="组 26"/>
          <p:cNvGrpSpPr/>
          <p:nvPr/>
        </p:nvGrpSpPr>
        <p:grpSpPr>
          <a:xfrm>
            <a:off x="4188254" y="2307076"/>
            <a:ext cx="3657220" cy="3430190"/>
            <a:chOff x="3667183" y="2024586"/>
            <a:chExt cx="4474280" cy="4196529"/>
          </a:xfrm>
        </p:grpSpPr>
        <p:sp>
          <p:nvSpPr>
            <p:cNvPr id="3" name="六边形 2"/>
            <p:cNvSpPr/>
            <p:nvPr/>
          </p:nvSpPr>
          <p:spPr>
            <a:xfrm rot="16200000">
              <a:off x="4328765" y="2136050"/>
              <a:ext cx="1576234"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4" name="图片 3"/>
            <p:cNvPicPr>
              <a:picLocks noChangeAspect="1"/>
            </p:cNvPicPr>
            <p:nvPr/>
          </p:nvPicPr>
          <p:blipFill>
            <a:blip r:embed="rId1" cstate="screen">
              <a:biLevel thresh="25000"/>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4824010" y="2562407"/>
              <a:ext cx="603448" cy="603448"/>
            </a:xfrm>
            <a:prstGeom prst="rect">
              <a:avLst/>
            </a:prstGeom>
          </p:spPr>
        </p:pic>
        <p:sp>
          <p:nvSpPr>
            <p:cNvPr id="5" name="六边形 4"/>
            <p:cNvSpPr/>
            <p:nvPr/>
          </p:nvSpPr>
          <p:spPr>
            <a:xfrm rot="16200000">
              <a:off x="3596131" y="3425992"/>
              <a:ext cx="1576235"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6" name="图片 5"/>
            <p:cNvPicPr>
              <a:picLocks noChangeAspect="1"/>
            </p:cNvPicPr>
            <p:nvPr/>
          </p:nvPicPr>
          <p:blipFill>
            <a:blip r:embed="rId3" cstate="screen">
              <a:biLevel thresh="25000"/>
            </a:blip>
            <a:stretch>
              <a:fillRect/>
            </a:stretch>
          </p:blipFill>
          <p:spPr>
            <a:xfrm>
              <a:off x="4049896" y="3831184"/>
              <a:ext cx="603448" cy="603448"/>
            </a:xfrm>
            <a:prstGeom prst="rect">
              <a:avLst/>
            </a:prstGeom>
          </p:spPr>
        </p:pic>
        <p:sp>
          <p:nvSpPr>
            <p:cNvPr id="7" name="六边形 6"/>
            <p:cNvSpPr/>
            <p:nvPr/>
          </p:nvSpPr>
          <p:spPr>
            <a:xfrm rot="16200000">
              <a:off x="4328765" y="4715933"/>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8" name="图片 7"/>
            <p:cNvPicPr>
              <a:picLocks noChangeAspect="1"/>
            </p:cNvPicPr>
            <p:nvPr/>
          </p:nvPicPr>
          <p:blipFill>
            <a:blip r:embed="rId4">
              <a:biLevel thresh="25000"/>
            </a:blip>
            <a:stretch>
              <a:fillRect/>
            </a:stretch>
          </p:blipFill>
          <p:spPr>
            <a:xfrm>
              <a:off x="4824010" y="5142290"/>
              <a:ext cx="603448" cy="603448"/>
            </a:xfrm>
            <a:prstGeom prst="rect">
              <a:avLst/>
            </a:prstGeom>
          </p:spPr>
        </p:pic>
        <p:sp>
          <p:nvSpPr>
            <p:cNvPr id="9" name="六边形 8"/>
            <p:cNvSpPr/>
            <p:nvPr/>
          </p:nvSpPr>
          <p:spPr>
            <a:xfrm rot="16200000">
              <a:off x="5928070" y="4650346"/>
              <a:ext cx="1576231"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0" name="图片 9"/>
            <p:cNvPicPr>
              <a:picLocks noChangeAspect="1"/>
            </p:cNvPicPr>
            <p:nvPr/>
          </p:nvPicPr>
          <p:blipFill>
            <a:blip r:embed="rId5" cstate="screen">
              <a:biLevel thresh="25000"/>
            </a:blip>
            <a:stretch>
              <a:fillRect/>
            </a:stretch>
          </p:blipFill>
          <p:spPr>
            <a:xfrm>
              <a:off x="6423314" y="5070787"/>
              <a:ext cx="603448" cy="645712"/>
            </a:xfrm>
            <a:prstGeom prst="rect">
              <a:avLst/>
            </a:prstGeom>
          </p:spPr>
        </p:pic>
        <p:sp>
          <p:nvSpPr>
            <p:cNvPr id="11" name="六边形 10"/>
            <p:cNvSpPr/>
            <p:nvPr/>
          </p:nvSpPr>
          <p:spPr>
            <a:xfrm rot="16200000">
              <a:off x="6636281" y="3371091"/>
              <a:ext cx="1576233"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2" name="图片 11"/>
            <p:cNvPicPr>
              <a:picLocks noChangeAspect="1"/>
            </p:cNvPicPr>
            <p:nvPr/>
          </p:nvPicPr>
          <p:blipFill>
            <a:blip r:embed="rId6" cstate="screen">
              <a:biLevel thresh="25000"/>
            </a:blip>
            <a:stretch>
              <a:fillRect/>
            </a:stretch>
          </p:blipFill>
          <p:spPr>
            <a:xfrm>
              <a:off x="7122772" y="3962537"/>
              <a:ext cx="631387" cy="350770"/>
            </a:xfrm>
            <a:prstGeom prst="rect">
              <a:avLst/>
            </a:prstGeom>
            <a:noFill/>
          </p:spPr>
        </p:pic>
        <p:sp>
          <p:nvSpPr>
            <p:cNvPr id="13" name="六边形 12"/>
            <p:cNvSpPr/>
            <p:nvPr/>
          </p:nvSpPr>
          <p:spPr>
            <a:xfrm rot="16200000">
              <a:off x="5901460" y="2095637"/>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4" name="图片 13"/>
            <p:cNvPicPr>
              <a:picLocks noChangeAspect="1"/>
            </p:cNvPicPr>
            <p:nvPr/>
          </p:nvPicPr>
          <p:blipFill>
            <a:blip r:embed="rId7">
              <a:biLevel thresh="25000"/>
            </a:blip>
            <a:stretch>
              <a:fillRect/>
            </a:stretch>
          </p:blipFill>
          <p:spPr>
            <a:xfrm>
              <a:off x="6268631" y="2400233"/>
              <a:ext cx="877402" cy="877402"/>
            </a:xfrm>
            <a:prstGeom prst="rect">
              <a:avLst/>
            </a:prstGeom>
          </p:spPr>
        </p:pic>
      </p:grpSp>
      <p:sp>
        <p:nvSpPr>
          <p:cNvPr id="15" name="矩形 14"/>
          <p:cNvSpPr/>
          <p:nvPr/>
        </p:nvSpPr>
        <p:spPr>
          <a:xfrm>
            <a:off x="7244615" y="2638408"/>
            <a:ext cx="3117556"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altLang="zh-CN" sz="1600" b="1" dirty="0">
                <a:solidFill>
                  <a:schemeClr val="tx1">
                    <a:lumMod val="50000"/>
                    <a:lumOff val="50000"/>
                  </a:schemeClr>
                </a:solidFill>
                <a:latin typeface="微软雅黑" panose="020B0503020204020204" charset="-122"/>
                <a:ea typeface="微软雅黑" panose="020B0503020204020204" charset="-122"/>
              </a:rPr>
              <a:t>4.</a:t>
            </a:r>
            <a:r>
              <a:rPr lang="zh-CN" altLang="en-US" sz="1600">
                <a:latin typeface="微软雅黑" panose="020B0503020204020204" charset="-122"/>
                <a:ea typeface="微软雅黑" panose="020B0503020204020204" charset="-122"/>
                <a:sym typeface="+mn-ea"/>
              </a:rPr>
              <a:t>全部界面线框图</a:t>
            </a:r>
            <a:endParaRPr lang="zh-CN" altLang="en-US" sz="1600">
              <a:latin typeface="微软雅黑" panose="020B0503020204020204" charset="-122"/>
              <a:ea typeface="微软雅黑" panose="020B0503020204020204" charset="-122"/>
            </a:endParaRPr>
          </a:p>
          <a:p>
            <a:pPr algn="just" defTabSz="1624965" fontAlgn="base">
              <a:lnSpc>
                <a:spcPts val="2135"/>
              </a:lnSpc>
              <a:spcBef>
                <a:spcPct val="0"/>
              </a:spcBef>
              <a:spcAft>
                <a:spcPct val="0"/>
              </a:spcAft>
            </a:pPr>
            <a:endParaRPr lang="en-US" altLang="zh-CN"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17" name="矩形 16"/>
          <p:cNvSpPr/>
          <p:nvPr/>
        </p:nvSpPr>
        <p:spPr>
          <a:xfrm>
            <a:off x="7845544" y="3776320"/>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5.</a:t>
            </a:r>
            <a:r>
              <a:rPr lang="zh-CN" altLang="en-US" sz="1600">
                <a:latin typeface="微软雅黑" panose="020B0503020204020204" charset="-122"/>
                <a:ea typeface="微软雅黑" panose="020B0503020204020204" charset="-122"/>
                <a:sym typeface="+mn-ea"/>
              </a:rPr>
              <a:t>可动原型</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19" name="矩形 18"/>
          <p:cNvSpPr/>
          <p:nvPr/>
        </p:nvSpPr>
        <p:spPr>
          <a:xfrm>
            <a:off x="7244773" y="5041250"/>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6.</a:t>
            </a:r>
            <a:r>
              <a:rPr lang="zh-CN" altLang="en-US" sz="1600">
                <a:latin typeface="微软雅黑" panose="020B0503020204020204" charset="-122"/>
                <a:ea typeface="微软雅黑" panose="020B0503020204020204" charset="-122"/>
                <a:sym typeface="+mn-ea"/>
              </a:rPr>
              <a:t>全部界面视觉设计</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21" name="矩形 20"/>
          <p:cNvSpPr/>
          <p:nvPr/>
        </p:nvSpPr>
        <p:spPr>
          <a:xfrm>
            <a:off x="2523239" y="5041388"/>
            <a:ext cx="2253459"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3.</a:t>
            </a:r>
            <a:r>
              <a:rPr sz="1600">
                <a:solidFill>
                  <a:srgbClr val="000000"/>
                </a:solidFill>
                <a:latin typeface="微软雅黑" panose="020B0503020204020204" charset="-122"/>
                <a:ea typeface="微软雅黑" panose="020B0503020204020204" charset="-122"/>
                <a:sym typeface="+mn-ea"/>
              </a:rPr>
              <a:t>关键界面视觉设计</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22" name="矩形 21"/>
          <p:cNvSpPr/>
          <p:nvPr/>
        </p:nvSpPr>
        <p:spPr>
          <a:xfrm>
            <a:off x="2246996" y="3842120"/>
            <a:ext cx="2253459"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2.</a:t>
            </a:r>
            <a:r>
              <a:rPr sz="1600" dirty="0">
                <a:solidFill>
                  <a:srgbClr val="000000"/>
                </a:solidFill>
                <a:latin typeface="微软雅黑" panose="020B0503020204020204" charset="-122"/>
                <a:ea typeface="微软雅黑" panose="020B0503020204020204" charset="-122"/>
                <a:sym typeface="+mn-ea"/>
              </a:rPr>
              <a:t>关键界面线框图</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24" name="矩形 23"/>
          <p:cNvSpPr/>
          <p:nvPr/>
        </p:nvSpPr>
        <p:spPr>
          <a:xfrm>
            <a:off x="2523309" y="2616817"/>
            <a:ext cx="2253459"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sz="1600" b="1" dirty="0">
                <a:solidFill>
                  <a:schemeClr val="tx1">
                    <a:lumMod val="50000"/>
                    <a:lumOff val="50000"/>
                  </a:schemeClr>
                </a:solidFill>
                <a:latin typeface="微软雅黑" panose="020B0503020204020204" charset="-122"/>
                <a:ea typeface="微软雅黑" panose="020B0503020204020204" charset="-122"/>
              </a:rPr>
              <a:t>1.</a:t>
            </a:r>
            <a:r>
              <a:rPr sz="1600">
                <a:solidFill>
                  <a:srgbClr val="000000"/>
                </a:solidFill>
                <a:latin typeface="微软雅黑" panose="020B0503020204020204" charset="-122"/>
                <a:ea typeface="微软雅黑" panose="020B0503020204020204" charset="-122"/>
                <a:sym typeface="+mn-ea"/>
              </a:rPr>
              <a:t>在纸上做手绘版线框图</a:t>
            </a:r>
            <a:endParaRPr lang="en-US" sz="1600" b="1" dirty="0">
              <a:solidFill>
                <a:schemeClr val="tx1">
                  <a:lumMod val="50000"/>
                  <a:lumOff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1" presetClass="entr" presetSubtype="1"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childTnLst>
                          </p:cTn>
                        </p:par>
                        <p:par>
                          <p:cTn id="14" fill="hold">
                            <p:stCondLst>
                              <p:cond delay="37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350"/>
                                        <p:tgtEl>
                                          <p:spTgt spid="15"/>
                                        </p:tgtEl>
                                      </p:cBhvr>
                                    </p:animEffect>
                                  </p:childTnLst>
                                </p:cTn>
                              </p:par>
                              <p:par>
                                <p:cTn id="18" presetID="26" presetClass="emph" presetSubtype="0" fill="hold" grpId="1" nodeType="withEffect">
                                  <p:stCondLst>
                                    <p:cond delay="0"/>
                                  </p:stCondLst>
                                  <p:childTnLst>
                                    <p:animEffect transition="out" filter="fade">
                                      <p:cBhvr>
                                        <p:cTn id="19" dur="400" tmFilter="0, 0; .2, .5; .8, .5; 1, 0"/>
                                        <p:tgtEl>
                                          <p:spTgt spid="15"/>
                                        </p:tgtEl>
                                      </p:cBhvr>
                                    </p:animEffect>
                                    <p:animScale>
                                      <p:cBhvr>
                                        <p:cTn id="20" dur="200" autoRev="1" fill="hold"/>
                                        <p:tgtEl>
                                          <p:spTgt spid="15"/>
                                        </p:tgtEl>
                                      </p:cBhvr>
                                      <p:by x="105000" y="105000"/>
                                    </p:animScale>
                                  </p:childTnLst>
                                </p:cTn>
                              </p:par>
                            </p:childTnLst>
                          </p:cTn>
                        </p:par>
                        <p:par>
                          <p:cTn id="21" fill="hold">
                            <p:stCondLst>
                              <p:cond delay="42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350"/>
                                        <p:tgtEl>
                                          <p:spTgt spid="17"/>
                                        </p:tgtEl>
                                      </p:cBhvr>
                                    </p:animEffect>
                                  </p:childTnLst>
                                </p:cTn>
                              </p:par>
                              <p:par>
                                <p:cTn id="25" presetID="26" presetClass="emph" presetSubtype="0" fill="hold" grpId="1" nodeType="withEffect">
                                  <p:stCondLst>
                                    <p:cond delay="0"/>
                                  </p:stCondLst>
                                  <p:childTnLst>
                                    <p:animEffect transition="out" filter="fade">
                                      <p:cBhvr>
                                        <p:cTn id="26" dur="400" tmFilter="0, 0; .2, .5; .8, .5; 1, 0"/>
                                        <p:tgtEl>
                                          <p:spTgt spid="17"/>
                                        </p:tgtEl>
                                      </p:cBhvr>
                                    </p:animEffect>
                                    <p:animScale>
                                      <p:cBhvr>
                                        <p:cTn id="27" dur="200" autoRev="1" fill="hold"/>
                                        <p:tgtEl>
                                          <p:spTgt spid="17"/>
                                        </p:tgtEl>
                                      </p:cBhvr>
                                      <p:by x="105000" y="105000"/>
                                    </p:animScale>
                                  </p:childTnLst>
                                </p:cTn>
                              </p:par>
                            </p:childTnLst>
                          </p:cTn>
                        </p:par>
                        <p:par>
                          <p:cTn id="28" fill="hold">
                            <p:stCondLst>
                              <p:cond delay="47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350"/>
                                        <p:tgtEl>
                                          <p:spTgt spid="19"/>
                                        </p:tgtEl>
                                      </p:cBhvr>
                                    </p:animEffect>
                                  </p:childTnLst>
                                </p:cTn>
                              </p:par>
                              <p:par>
                                <p:cTn id="32" presetID="26" presetClass="emph" presetSubtype="0" fill="hold" grpId="1" nodeType="withEffect">
                                  <p:stCondLst>
                                    <p:cond delay="0"/>
                                  </p:stCondLst>
                                  <p:childTnLst>
                                    <p:animEffect transition="out" filter="fade">
                                      <p:cBhvr>
                                        <p:cTn id="33" dur="400" tmFilter="0, 0; .2, .5; .8, .5; 1, 0"/>
                                        <p:tgtEl>
                                          <p:spTgt spid="19"/>
                                        </p:tgtEl>
                                      </p:cBhvr>
                                    </p:animEffect>
                                    <p:animScale>
                                      <p:cBhvr>
                                        <p:cTn id="34" dur="200" autoRev="1" fill="hold"/>
                                        <p:tgtEl>
                                          <p:spTgt spid="19"/>
                                        </p:tgtEl>
                                      </p:cBhvr>
                                      <p:by x="105000" y="105000"/>
                                    </p:animScale>
                                  </p:childTnLst>
                                </p:cTn>
                              </p:par>
                            </p:childTnLst>
                          </p:cTn>
                        </p:par>
                        <p:par>
                          <p:cTn id="35" fill="hold">
                            <p:stCondLst>
                              <p:cond delay="52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350"/>
                                        <p:tgtEl>
                                          <p:spTgt spid="21"/>
                                        </p:tgtEl>
                                      </p:cBhvr>
                                    </p:animEffect>
                                  </p:childTnLst>
                                </p:cTn>
                              </p:par>
                              <p:par>
                                <p:cTn id="39" presetID="26" presetClass="emph" presetSubtype="0" fill="hold" grpId="1" nodeType="withEffect">
                                  <p:stCondLst>
                                    <p:cond delay="0"/>
                                  </p:stCondLst>
                                  <p:childTnLst>
                                    <p:animEffect transition="out" filter="fade">
                                      <p:cBhvr>
                                        <p:cTn id="40" dur="400" tmFilter="0, 0; .2, .5; .8, .5; 1, 0"/>
                                        <p:tgtEl>
                                          <p:spTgt spid="21"/>
                                        </p:tgtEl>
                                      </p:cBhvr>
                                    </p:animEffect>
                                    <p:animScale>
                                      <p:cBhvr>
                                        <p:cTn id="41" dur="200" autoRev="1" fill="hold"/>
                                        <p:tgtEl>
                                          <p:spTgt spid="21"/>
                                        </p:tgtEl>
                                      </p:cBhvr>
                                      <p:by x="105000" y="105000"/>
                                    </p:animScale>
                                  </p:childTnLst>
                                </p:cTn>
                              </p:par>
                            </p:childTnLst>
                          </p:cTn>
                        </p:par>
                        <p:par>
                          <p:cTn id="42" fill="hold">
                            <p:stCondLst>
                              <p:cond delay="57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50"/>
                                        <p:tgtEl>
                                          <p:spTgt spid="22"/>
                                        </p:tgtEl>
                                      </p:cBhvr>
                                    </p:animEffect>
                                  </p:childTnLst>
                                </p:cTn>
                              </p:par>
                              <p:par>
                                <p:cTn id="46" presetID="26" presetClass="emph" presetSubtype="0" fill="hold" grpId="1" nodeType="withEffect">
                                  <p:stCondLst>
                                    <p:cond delay="0"/>
                                  </p:stCondLst>
                                  <p:childTnLst>
                                    <p:animEffect transition="out" filter="fade">
                                      <p:cBhvr>
                                        <p:cTn id="47" dur="400" tmFilter="0, 0; .2, .5; .8, .5; 1, 0"/>
                                        <p:tgtEl>
                                          <p:spTgt spid="22"/>
                                        </p:tgtEl>
                                      </p:cBhvr>
                                    </p:animEffect>
                                    <p:animScale>
                                      <p:cBhvr>
                                        <p:cTn id="48" dur="200" autoRev="1" fill="hold"/>
                                        <p:tgtEl>
                                          <p:spTgt spid="22"/>
                                        </p:tgtEl>
                                      </p:cBhvr>
                                      <p:by x="105000" y="105000"/>
                                    </p:animScale>
                                  </p:childTnLst>
                                </p:cTn>
                              </p:par>
                            </p:childTnLst>
                          </p:cTn>
                        </p:par>
                        <p:par>
                          <p:cTn id="49" fill="hold">
                            <p:stCondLst>
                              <p:cond delay="62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350"/>
                                        <p:tgtEl>
                                          <p:spTgt spid="24"/>
                                        </p:tgtEl>
                                      </p:cBhvr>
                                    </p:animEffect>
                                  </p:childTnLst>
                                </p:cTn>
                              </p:par>
                              <p:par>
                                <p:cTn id="53" presetID="26" presetClass="emph" presetSubtype="0" fill="hold" grpId="1" nodeType="withEffect">
                                  <p:stCondLst>
                                    <p:cond delay="0"/>
                                  </p:stCondLst>
                                  <p:childTnLst>
                                    <p:animEffect transition="out" filter="fade">
                                      <p:cBhvr>
                                        <p:cTn id="54" dur="400" tmFilter="0, 0; .2, .5; .8, .5; 1, 0"/>
                                        <p:tgtEl>
                                          <p:spTgt spid="24"/>
                                        </p:tgtEl>
                                      </p:cBhvr>
                                    </p:animEffect>
                                    <p:animScale>
                                      <p:cBhvr>
                                        <p:cTn id="55" dur="2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5" grpId="1"/>
      <p:bldP spid="17" grpId="0"/>
      <p:bldP spid="17" grpId="1"/>
      <p:bldP spid="19" grpId="0"/>
      <p:bldP spid="19" grpId="1"/>
      <p:bldP spid="21" grpId="0"/>
      <p:bldP spid="21" grpId="1"/>
      <p:bldP spid="22" grpId="0"/>
      <p:bldP spid="22" grpId="1"/>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43050" y="53975"/>
            <a:ext cx="9105265" cy="6924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1"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58C4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3</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smtClean="0">
                <a:solidFill>
                  <a:schemeClr val="accent2"/>
                </a:solidFill>
                <a:latin typeface="微软雅黑" panose="020B0503020204020204" charset="-122"/>
                <a:ea typeface="微软雅黑" panose="020B0503020204020204" charset="-122"/>
                <a:sym typeface="+mn-ea"/>
              </a:rPr>
              <a:t>设计工具</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1605280" cy="521970"/>
          </a:xfrm>
          <a:prstGeom prst="rect">
            <a:avLst/>
          </a:prstGeom>
          <a:noFill/>
        </p:spPr>
        <p:txBody>
          <a:bodyPr wrap="none" rtlCol="0">
            <a:spAutoFit/>
          </a:bodyPr>
          <a:lstStyle/>
          <a:p>
            <a:r>
              <a:rPr kumimoji="1" lang="zh-CN" altLang="en-US" sz="2800" dirty="0">
                <a:solidFill>
                  <a:schemeClr val="bg1"/>
                </a:solidFill>
              </a:rPr>
              <a:t>工具简介</a:t>
            </a:r>
            <a:endParaRPr kumimoji="1" lang="zh-CN" altLang="en-US" sz="2800" dirty="0">
              <a:solidFill>
                <a:schemeClr val="bg1"/>
              </a:solidFill>
            </a:endParaRPr>
          </a:p>
        </p:txBody>
      </p:sp>
      <p:grpSp>
        <p:nvGrpSpPr>
          <p:cNvPr id="28" name="组合 3"/>
          <p:cNvGrpSpPr/>
          <p:nvPr/>
        </p:nvGrpSpPr>
        <p:grpSpPr>
          <a:xfrm>
            <a:off x="3088048" y="4170417"/>
            <a:ext cx="691002" cy="1122981"/>
            <a:chOff x="2217168" y="3681869"/>
            <a:chExt cx="861519" cy="1400094"/>
          </a:xfrm>
        </p:grpSpPr>
        <p:sp>
          <p:nvSpPr>
            <p:cNvPr id="29" name="椭圆 2"/>
            <p:cNvSpPr/>
            <p:nvPr/>
          </p:nvSpPr>
          <p:spPr>
            <a:xfrm>
              <a:off x="2351600" y="4213620"/>
              <a:ext cx="578895" cy="289447"/>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chemeClr val="bg1">
                  <a:lumMod val="65000"/>
                </a:schemeClr>
              </a:solidFill>
              <a:prstDash val="solid"/>
            </a:ln>
            <a:effectLst/>
          </p:spPr>
          <p:txBody>
            <a:bodyPr rtlCol="0" anchor="ctr"/>
            <a:lstStyle/>
            <a:p>
              <a:pPr algn="ctr">
                <a:defRPr/>
              </a:pPr>
              <a:endParaRPr lang="en-US" sz="2800" kern="0">
                <a:solidFill>
                  <a:sysClr val="window" lastClr="FFFFFF"/>
                </a:solidFill>
                <a:cs typeface="+mn-ea"/>
                <a:sym typeface="+mn-lt"/>
              </a:endParaRPr>
            </a:p>
          </p:txBody>
        </p:sp>
        <p:cxnSp>
          <p:nvCxnSpPr>
            <p:cNvPr id="30" name="直接连接符 5"/>
            <p:cNvCxnSpPr/>
            <p:nvPr/>
          </p:nvCxnSpPr>
          <p:spPr>
            <a:xfrm>
              <a:off x="2641049" y="4503067"/>
              <a:ext cx="0" cy="578896"/>
            </a:xfrm>
            <a:prstGeom prst="line">
              <a:avLst/>
            </a:prstGeom>
            <a:noFill/>
            <a:ln w="25400" cap="flat" cmpd="sng" algn="ctr">
              <a:solidFill>
                <a:schemeClr val="bg1">
                  <a:lumMod val="65000"/>
                </a:schemeClr>
              </a:solidFill>
              <a:prstDash val="sysDash"/>
              <a:headEnd type="none" w="med" len="med"/>
              <a:tailEnd type="oval" w="med" len="med"/>
            </a:ln>
            <a:effectLst/>
          </p:spPr>
        </p:cxnSp>
        <p:sp>
          <p:nvSpPr>
            <p:cNvPr id="31" name="TextBox 37"/>
            <p:cNvSpPr txBox="1"/>
            <p:nvPr/>
          </p:nvSpPr>
          <p:spPr>
            <a:xfrm flipH="1">
              <a:off x="2217168" y="3681869"/>
              <a:ext cx="861519" cy="634019"/>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charset="-122"/>
                  <a:cs typeface="Times New Roman" panose="02020603050405020304" pitchFamily="18" charset="0"/>
                </a:defRPr>
              </a:lvl1pPr>
            </a:lstStyle>
            <a:p>
              <a:pPr>
                <a:defRPr/>
              </a:pPr>
              <a:r>
                <a:rPr lang="en-US" altLang="zh-CN" sz="4400" dirty="0">
                  <a:solidFill>
                    <a:schemeClr val="accent2"/>
                  </a:solidFill>
                  <a:effectLst/>
                  <a:latin typeface="+mn-lt"/>
                  <a:ea typeface="+mn-ea"/>
                  <a:cs typeface="+mn-ea"/>
                  <a:sym typeface="+mn-lt"/>
                </a:rPr>
                <a:t>A</a:t>
              </a:r>
              <a:endParaRPr lang="zh-CN" altLang="en-US" sz="4400" dirty="0">
                <a:solidFill>
                  <a:schemeClr val="accent2"/>
                </a:solidFill>
                <a:effectLst/>
                <a:latin typeface="+mn-lt"/>
                <a:ea typeface="+mn-ea"/>
                <a:cs typeface="+mn-ea"/>
                <a:sym typeface="+mn-lt"/>
              </a:endParaRPr>
            </a:p>
          </p:txBody>
        </p:sp>
      </p:grpSp>
      <p:grpSp>
        <p:nvGrpSpPr>
          <p:cNvPr id="32" name="组合 7"/>
          <p:cNvGrpSpPr/>
          <p:nvPr/>
        </p:nvGrpSpPr>
        <p:grpSpPr>
          <a:xfrm>
            <a:off x="5392880" y="3328209"/>
            <a:ext cx="691003" cy="1022209"/>
            <a:chOff x="4517552" y="2385793"/>
            <a:chExt cx="861519" cy="1274456"/>
          </a:xfrm>
        </p:grpSpPr>
        <p:sp>
          <p:nvSpPr>
            <p:cNvPr id="33" name="椭圆 2"/>
            <p:cNvSpPr/>
            <p:nvPr/>
          </p:nvSpPr>
          <p:spPr>
            <a:xfrm flipV="1">
              <a:off x="4638520" y="2981797"/>
              <a:ext cx="578895" cy="289447"/>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chemeClr val="bg1">
                  <a:lumMod val="65000"/>
                </a:schemeClr>
              </a:solidFill>
              <a:prstDash val="solid"/>
            </a:ln>
            <a:effectLst/>
          </p:spPr>
          <p:txBody>
            <a:bodyPr rtlCol="0" anchor="ctr"/>
            <a:lstStyle/>
            <a:p>
              <a:pPr algn="ctr"/>
              <a:endParaRPr lang="en-US" sz="2800" kern="0">
                <a:solidFill>
                  <a:sysClr val="window" lastClr="FFFFFF"/>
                </a:solidFill>
                <a:cs typeface="+mn-ea"/>
                <a:sym typeface="+mn-lt"/>
              </a:endParaRPr>
            </a:p>
          </p:txBody>
        </p:sp>
        <p:cxnSp>
          <p:nvCxnSpPr>
            <p:cNvPr id="34" name="直接连接符 9"/>
            <p:cNvCxnSpPr/>
            <p:nvPr/>
          </p:nvCxnSpPr>
          <p:spPr>
            <a:xfrm flipV="1">
              <a:off x="4927969" y="2385793"/>
              <a:ext cx="0" cy="578895"/>
            </a:xfrm>
            <a:prstGeom prst="line">
              <a:avLst/>
            </a:prstGeom>
            <a:noFill/>
            <a:ln w="25400" cap="flat" cmpd="sng" algn="ctr">
              <a:solidFill>
                <a:schemeClr val="bg1">
                  <a:lumMod val="65000"/>
                </a:schemeClr>
              </a:solidFill>
              <a:prstDash val="sysDash"/>
              <a:headEnd type="none" w="med" len="med"/>
              <a:tailEnd type="oval" w="med" len="med"/>
            </a:ln>
            <a:effectLst/>
          </p:spPr>
        </p:cxnSp>
        <p:sp>
          <p:nvSpPr>
            <p:cNvPr id="35" name="TextBox 43"/>
            <p:cNvSpPr txBox="1"/>
            <p:nvPr/>
          </p:nvSpPr>
          <p:spPr>
            <a:xfrm flipH="1">
              <a:off x="4517552" y="3026229"/>
              <a:ext cx="861519" cy="63402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charset="-122"/>
                  <a:cs typeface="Times New Roman" panose="02020603050405020304" pitchFamily="18" charset="0"/>
                </a:defRPr>
              </a:lvl1pPr>
            </a:lstStyle>
            <a:p>
              <a:pPr>
                <a:defRPr/>
              </a:pPr>
              <a:r>
                <a:rPr lang="en-US" altLang="zh-CN" sz="4400" dirty="0">
                  <a:solidFill>
                    <a:schemeClr val="accent3"/>
                  </a:solidFill>
                  <a:effectLst/>
                  <a:latin typeface="+mn-lt"/>
                  <a:ea typeface="+mn-ea"/>
                  <a:cs typeface="+mn-ea"/>
                  <a:sym typeface="+mn-lt"/>
                </a:rPr>
                <a:t>B</a:t>
              </a:r>
              <a:endParaRPr lang="zh-CN" altLang="en-US" sz="4400" dirty="0">
                <a:solidFill>
                  <a:schemeClr val="accent3"/>
                </a:solidFill>
                <a:effectLst/>
                <a:latin typeface="+mn-lt"/>
                <a:ea typeface="+mn-ea"/>
                <a:cs typeface="+mn-ea"/>
                <a:sym typeface="+mn-lt"/>
              </a:endParaRPr>
            </a:p>
          </p:txBody>
        </p:sp>
      </p:grpSp>
      <p:grpSp>
        <p:nvGrpSpPr>
          <p:cNvPr id="36" name="组合 11"/>
          <p:cNvGrpSpPr/>
          <p:nvPr/>
        </p:nvGrpSpPr>
        <p:grpSpPr>
          <a:xfrm>
            <a:off x="7307730" y="4038572"/>
            <a:ext cx="691002" cy="1135072"/>
            <a:chOff x="6776957" y="3666791"/>
            <a:chExt cx="861519" cy="1415171"/>
          </a:xfrm>
        </p:grpSpPr>
        <p:sp>
          <p:nvSpPr>
            <p:cNvPr id="37" name="椭圆 2"/>
            <p:cNvSpPr/>
            <p:nvPr/>
          </p:nvSpPr>
          <p:spPr>
            <a:xfrm>
              <a:off x="6923433" y="4213620"/>
              <a:ext cx="578895" cy="289447"/>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chemeClr val="bg1">
                  <a:lumMod val="65000"/>
                </a:schemeClr>
              </a:solidFill>
              <a:prstDash val="solid"/>
            </a:ln>
            <a:effectLst/>
          </p:spPr>
          <p:txBody>
            <a:bodyPr rtlCol="0" anchor="ctr"/>
            <a:lstStyle/>
            <a:p>
              <a:pPr algn="ctr">
                <a:defRPr/>
              </a:pPr>
              <a:endParaRPr lang="en-US" sz="2800" kern="0">
                <a:solidFill>
                  <a:sysClr val="window" lastClr="FFFFFF"/>
                </a:solidFill>
                <a:cs typeface="+mn-ea"/>
                <a:sym typeface="+mn-lt"/>
              </a:endParaRPr>
            </a:p>
          </p:txBody>
        </p:sp>
        <p:cxnSp>
          <p:nvCxnSpPr>
            <p:cNvPr id="38" name="直接连接符 13"/>
            <p:cNvCxnSpPr/>
            <p:nvPr/>
          </p:nvCxnSpPr>
          <p:spPr>
            <a:xfrm>
              <a:off x="7212880" y="4503067"/>
              <a:ext cx="0" cy="578895"/>
            </a:xfrm>
            <a:prstGeom prst="line">
              <a:avLst/>
            </a:prstGeom>
            <a:noFill/>
            <a:ln w="25400" cap="flat" cmpd="sng" algn="ctr">
              <a:solidFill>
                <a:schemeClr val="bg1">
                  <a:lumMod val="65000"/>
                </a:schemeClr>
              </a:solidFill>
              <a:prstDash val="sysDash"/>
              <a:headEnd type="none" w="med" len="med"/>
              <a:tailEnd type="oval" w="med" len="med"/>
            </a:ln>
            <a:effectLst/>
          </p:spPr>
        </p:cxnSp>
        <p:sp>
          <p:nvSpPr>
            <p:cNvPr id="39" name="TextBox 49"/>
            <p:cNvSpPr txBox="1"/>
            <p:nvPr/>
          </p:nvSpPr>
          <p:spPr>
            <a:xfrm flipH="1">
              <a:off x="6776957" y="3666791"/>
              <a:ext cx="861519" cy="634020"/>
            </a:xfrm>
            <a:prstGeom prst="rect">
              <a:avLst/>
            </a:prstGeom>
            <a:noFill/>
            <a:ln>
              <a:noFill/>
            </a:ln>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charset="-122"/>
                  <a:cs typeface="Times New Roman" panose="02020603050405020304" pitchFamily="18" charset="0"/>
                </a:defRPr>
              </a:lvl1pPr>
            </a:lstStyle>
            <a:p>
              <a:pPr>
                <a:defRPr/>
              </a:pPr>
              <a:r>
                <a:rPr lang="en-US" altLang="zh-CN" sz="4400" dirty="0">
                  <a:solidFill>
                    <a:schemeClr val="accent5"/>
                  </a:solidFill>
                  <a:effectLst/>
                  <a:latin typeface="+mn-lt"/>
                  <a:ea typeface="+mn-ea"/>
                  <a:cs typeface="+mn-ea"/>
                  <a:sym typeface="+mn-lt"/>
                </a:rPr>
                <a:t>C</a:t>
              </a:r>
              <a:endParaRPr lang="zh-CN" altLang="en-US" sz="4400" dirty="0">
                <a:solidFill>
                  <a:schemeClr val="accent5"/>
                </a:solidFill>
                <a:effectLst/>
                <a:latin typeface="+mn-lt"/>
                <a:ea typeface="+mn-ea"/>
                <a:cs typeface="+mn-ea"/>
                <a:sym typeface="+mn-lt"/>
              </a:endParaRPr>
            </a:p>
          </p:txBody>
        </p:sp>
      </p:grpSp>
      <p:grpSp>
        <p:nvGrpSpPr>
          <p:cNvPr id="40" name="组合 15"/>
          <p:cNvGrpSpPr/>
          <p:nvPr/>
        </p:nvGrpSpPr>
        <p:grpSpPr>
          <a:xfrm>
            <a:off x="9503897" y="3048686"/>
            <a:ext cx="691002" cy="1022205"/>
            <a:chOff x="9070536" y="2385797"/>
            <a:chExt cx="861519" cy="1274452"/>
          </a:xfrm>
        </p:grpSpPr>
        <p:sp>
          <p:nvSpPr>
            <p:cNvPr id="41" name="椭圆 2"/>
            <p:cNvSpPr/>
            <p:nvPr/>
          </p:nvSpPr>
          <p:spPr>
            <a:xfrm flipV="1">
              <a:off x="9210353" y="2981797"/>
              <a:ext cx="578895" cy="289447"/>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chemeClr val="bg1">
                  <a:lumMod val="65000"/>
                </a:schemeClr>
              </a:solidFill>
              <a:prstDash val="solid"/>
            </a:ln>
            <a:effectLst/>
          </p:spPr>
          <p:txBody>
            <a:bodyPr rtlCol="0" anchor="ctr"/>
            <a:lstStyle/>
            <a:p>
              <a:pPr algn="ctr">
                <a:defRPr/>
              </a:pPr>
              <a:endParaRPr lang="en-US" sz="2800" kern="0">
                <a:solidFill>
                  <a:sysClr val="window" lastClr="FFFFFF"/>
                </a:solidFill>
                <a:cs typeface="+mn-ea"/>
                <a:sym typeface="+mn-lt"/>
              </a:endParaRPr>
            </a:p>
          </p:txBody>
        </p:sp>
        <p:cxnSp>
          <p:nvCxnSpPr>
            <p:cNvPr id="42" name="直接连接符 17"/>
            <p:cNvCxnSpPr/>
            <p:nvPr/>
          </p:nvCxnSpPr>
          <p:spPr>
            <a:xfrm flipV="1">
              <a:off x="9499804" y="2385797"/>
              <a:ext cx="1" cy="578896"/>
            </a:xfrm>
            <a:prstGeom prst="line">
              <a:avLst/>
            </a:prstGeom>
            <a:noFill/>
            <a:ln w="25400" cap="flat" cmpd="sng" algn="ctr">
              <a:solidFill>
                <a:schemeClr val="bg1">
                  <a:lumMod val="65000"/>
                </a:schemeClr>
              </a:solidFill>
              <a:prstDash val="sysDash"/>
              <a:headEnd type="none" w="med" len="med"/>
              <a:tailEnd type="oval" w="med" len="med"/>
            </a:ln>
            <a:effectLst/>
          </p:spPr>
        </p:cxnSp>
        <p:sp>
          <p:nvSpPr>
            <p:cNvPr id="43" name="TextBox 55"/>
            <p:cNvSpPr txBox="1"/>
            <p:nvPr/>
          </p:nvSpPr>
          <p:spPr>
            <a:xfrm flipH="1">
              <a:off x="9070536" y="3026229"/>
              <a:ext cx="861519" cy="63402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charset="-122"/>
                  <a:cs typeface="Times New Roman" panose="02020603050405020304" pitchFamily="18" charset="0"/>
                </a:defRPr>
              </a:lvl1pPr>
            </a:lstStyle>
            <a:p>
              <a:pPr>
                <a:defRPr/>
              </a:pPr>
              <a:r>
                <a:rPr lang="en-US" altLang="zh-CN" sz="4400" dirty="0">
                  <a:solidFill>
                    <a:schemeClr val="accent4"/>
                  </a:solidFill>
                  <a:effectLst/>
                  <a:latin typeface="+mn-lt"/>
                  <a:ea typeface="+mn-ea"/>
                  <a:cs typeface="+mn-ea"/>
                  <a:sym typeface="+mn-lt"/>
                </a:rPr>
                <a:t>D</a:t>
              </a:r>
              <a:endParaRPr lang="zh-CN" altLang="en-US" sz="4400" dirty="0">
                <a:solidFill>
                  <a:schemeClr val="accent4"/>
                </a:solidFill>
                <a:effectLst/>
                <a:latin typeface="+mn-lt"/>
                <a:ea typeface="+mn-ea"/>
                <a:cs typeface="+mn-ea"/>
                <a:sym typeface="+mn-lt"/>
              </a:endParaRPr>
            </a:p>
          </p:txBody>
        </p:sp>
      </p:grpSp>
      <p:sp>
        <p:nvSpPr>
          <p:cNvPr id="49" name="Rectangle 42"/>
          <p:cNvSpPr/>
          <p:nvPr/>
        </p:nvSpPr>
        <p:spPr>
          <a:xfrm>
            <a:off x="2404745" y="5379720"/>
            <a:ext cx="2057400" cy="1433195"/>
          </a:xfrm>
          <a:prstGeom prst="rect">
            <a:avLst/>
          </a:prstGeom>
          <a:noFill/>
          <a:ln w="12700" cap="flat" cmpd="sng" algn="ctr">
            <a:noFill/>
            <a:prstDash val="solid"/>
          </a:ln>
          <a:effectLst/>
        </p:spPr>
        <p:txBody>
          <a:bodyPr lIns="91440" tIns="0" rIns="91440" bIns="0" rtlCol="0" anchor="t"/>
          <a:lstStyle/>
          <a:p>
            <a:pPr algn="ctr">
              <a:defRPr/>
            </a:pPr>
            <a:r>
              <a:rPr lang="en-US" altLang="zh-CN" sz="2400" b="1" dirty="0" smtClean="0">
                <a:solidFill>
                  <a:srgbClr val="FF0000"/>
                </a:solidFill>
                <a:latin typeface="华文新魏" panose="02010800040101010101" charset="-122"/>
                <a:ea typeface="华文新魏" panose="02010800040101010101" charset="-122"/>
                <a:cs typeface="华文新魏" panose="02010800040101010101" charset="-122"/>
                <a:sym typeface="+mn-ea"/>
              </a:rPr>
              <a:t>Pop</a:t>
            </a:r>
            <a:r>
              <a:rPr lang="zh-CN" altLang="en-US" sz="2400" b="1" dirty="0" smtClean="0">
                <a:latin typeface="华文新魏" panose="02010800040101010101" charset="-122"/>
                <a:ea typeface="华文新魏" panose="02010800040101010101" charset="-122"/>
                <a:cs typeface="华文新魏" panose="02010800040101010101" charset="-122"/>
                <a:sym typeface="+mn-ea"/>
              </a:rPr>
              <a:t>（</a:t>
            </a:r>
            <a:r>
              <a:rPr lang="zh-CN" altLang="en-US" sz="2400" b="1" dirty="0">
                <a:latin typeface="华文新魏" panose="02010800040101010101" charset="-122"/>
                <a:ea typeface="华文新魏" panose="02010800040101010101" charset="-122"/>
                <a:cs typeface="华文新魏" panose="02010800040101010101" charset="-122"/>
                <a:sym typeface="+mn-ea"/>
              </a:rPr>
              <a:t>轻巧</a:t>
            </a:r>
            <a:r>
              <a:rPr lang="zh-CN" altLang="en-US" sz="2400" b="1" dirty="0" smtClean="0">
                <a:latin typeface="华文新魏" panose="02010800040101010101" charset="-122"/>
                <a:ea typeface="华文新魏" panose="02010800040101010101" charset="-122"/>
                <a:cs typeface="华文新魏" panose="02010800040101010101" charset="-122"/>
                <a:sym typeface="+mn-ea"/>
              </a:rPr>
              <a:t>型 低</a:t>
            </a:r>
            <a:r>
              <a:rPr lang="zh-CN" altLang="en-US" sz="2400" b="1" dirty="0">
                <a:latin typeface="华文新魏" panose="02010800040101010101" charset="-122"/>
                <a:ea typeface="华文新魏" panose="02010800040101010101" charset="-122"/>
                <a:cs typeface="华文新魏" panose="02010800040101010101" charset="-122"/>
                <a:sym typeface="+mn-ea"/>
              </a:rPr>
              <a:t>保真；无控件；</a:t>
            </a:r>
            <a:r>
              <a:rPr lang="en-US" altLang="zh-CN" sz="2400" b="1" dirty="0">
                <a:latin typeface="华文新魏" panose="02010800040101010101" charset="-122"/>
                <a:ea typeface="华文新魏" panose="02010800040101010101" charset="-122"/>
                <a:cs typeface="华文新魏" panose="02010800040101010101" charset="-122"/>
                <a:sym typeface="+mn-ea"/>
              </a:rPr>
              <a:t>iOS</a:t>
            </a:r>
            <a:r>
              <a:rPr lang="zh-CN" altLang="en-US" sz="2400" b="1" dirty="0">
                <a:latin typeface="华文新魏" panose="02010800040101010101" charset="-122"/>
                <a:ea typeface="华文新魏" panose="02010800040101010101" charset="-122"/>
                <a:cs typeface="华文新魏" panose="02010800040101010101" charset="-122"/>
                <a:sym typeface="+mn-ea"/>
              </a:rPr>
              <a:t>；少交互；免费。</a:t>
            </a:r>
            <a:r>
              <a:rPr lang="zh-CN" altLang="en-US" sz="2400" b="1" dirty="0" smtClean="0">
                <a:latin typeface="华文新魏" panose="02010800040101010101" charset="-122"/>
                <a:ea typeface="华文新魏" panose="02010800040101010101" charset="-122"/>
                <a:cs typeface="华文新魏" panose="02010800040101010101" charset="-122"/>
                <a:sym typeface="+mn-ea"/>
              </a:rPr>
              <a:t>）</a:t>
            </a:r>
            <a:endParaRPr lang="en-US" sz="2400" kern="0" dirty="0">
              <a:solidFill>
                <a:schemeClr val="bg1">
                  <a:lumMod val="50000"/>
                </a:schemeClr>
              </a:solidFill>
              <a:latin typeface="华文新魏" panose="02010800040101010101" charset="-122"/>
              <a:ea typeface="华文新魏" panose="02010800040101010101" charset="-122"/>
              <a:cs typeface="华文新魏" panose="02010800040101010101" charset="-122"/>
              <a:sym typeface="+mn-lt"/>
            </a:endParaRPr>
          </a:p>
        </p:txBody>
      </p:sp>
      <p:sp>
        <p:nvSpPr>
          <p:cNvPr id="50" name="Rectangle 42"/>
          <p:cNvSpPr/>
          <p:nvPr/>
        </p:nvSpPr>
        <p:spPr>
          <a:xfrm>
            <a:off x="6782439" y="5173142"/>
            <a:ext cx="1741440" cy="861036"/>
          </a:xfrm>
          <a:prstGeom prst="rect">
            <a:avLst/>
          </a:prstGeom>
          <a:noFill/>
          <a:ln w="12700" cap="flat" cmpd="sng" algn="ctr">
            <a:noFill/>
            <a:prstDash val="solid"/>
          </a:ln>
          <a:effectLst/>
        </p:spPr>
        <p:txBody>
          <a:bodyPr lIns="91440" tIns="0" rIns="91440" bIns="0" rtlCol="0" anchor="t"/>
          <a:lstStyle/>
          <a:p>
            <a:pPr algn="ctr">
              <a:defRPr/>
            </a:pPr>
            <a:r>
              <a:rPr lang="en-US" altLang="zh-CN" b="1" dirty="0" err="1" smtClean="0">
                <a:solidFill>
                  <a:srgbClr val="FF0000"/>
                </a:solidFill>
                <a:sym typeface="+mn-ea"/>
              </a:rPr>
              <a:t>Flinto</a:t>
            </a:r>
            <a:r>
              <a:rPr lang="zh-CN" altLang="en-US" b="1" dirty="0" smtClean="0">
                <a:sym typeface="+mn-ea"/>
              </a:rPr>
              <a:t>（</a:t>
            </a:r>
            <a:r>
              <a:rPr lang="en-US" altLang="zh-CN" b="1" dirty="0">
                <a:sym typeface="+mn-ea"/>
              </a:rPr>
              <a:t>HTML</a:t>
            </a:r>
            <a:r>
              <a:rPr lang="zh-CN" altLang="en-US" b="1" dirty="0" smtClean="0">
                <a:sym typeface="+mn-ea"/>
              </a:rPr>
              <a:t>型   中</a:t>
            </a:r>
            <a:r>
              <a:rPr lang="zh-CN" altLang="en-US" b="1" dirty="0">
                <a:sym typeface="+mn-ea"/>
              </a:rPr>
              <a:t>保真度；自带控件；全平台；需联网；少交互；收费</a:t>
            </a:r>
            <a:r>
              <a:rPr lang="en-US" altLang="zh-CN" b="1" dirty="0">
                <a:sym typeface="+mn-ea"/>
              </a:rPr>
              <a:t>+</a:t>
            </a:r>
            <a:r>
              <a:rPr lang="zh-CN" altLang="en-US" b="1" dirty="0">
                <a:sym typeface="+mn-ea"/>
              </a:rPr>
              <a:t>免费</a:t>
            </a:r>
            <a:r>
              <a:rPr lang="zh-CN" altLang="en-US" b="1" dirty="0" smtClean="0">
                <a:sym typeface="+mn-ea"/>
              </a:rPr>
              <a:t>）</a:t>
            </a:r>
            <a:endParaRPr lang="en-US" kern="0" dirty="0">
              <a:solidFill>
                <a:schemeClr val="bg1">
                  <a:lumMod val="50000"/>
                </a:schemeClr>
              </a:solidFill>
              <a:cs typeface="+mn-ea"/>
              <a:sym typeface="+mn-lt"/>
            </a:endParaRPr>
          </a:p>
        </p:txBody>
      </p:sp>
      <p:sp>
        <p:nvSpPr>
          <p:cNvPr id="52" name="Rectangle 42"/>
          <p:cNvSpPr/>
          <p:nvPr/>
        </p:nvSpPr>
        <p:spPr>
          <a:xfrm>
            <a:off x="8916203" y="1181285"/>
            <a:ext cx="1741440" cy="861036"/>
          </a:xfrm>
          <a:prstGeom prst="rect">
            <a:avLst/>
          </a:prstGeom>
          <a:noFill/>
          <a:ln w="12700" cap="flat" cmpd="sng" algn="ctr">
            <a:noFill/>
            <a:prstDash val="solid"/>
          </a:ln>
          <a:effectLst/>
        </p:spPr>
        <p:txBody>
          <a:bodyPr lIns="91440" tIns="0" rIns="91440" bIns="0" rtlCol="0" anchor="t"/>
          <a:lstStyle/>
          <a:p>
            <a:pPr algn="ctr">
              <a:defRPr/>
            </a:pPr>
            <a:endParaRPr lang="en-US" altLang="zh-CN" sz="1400" b="1" dirty="0" smtClean="0"/>
          </a:p>
          <a:p>
            <a:pPr algn="ctr">
              <a:defRPr/>
            </a:pPr>
            <a:r>
              <a:rPr lang="en-US" altLang="zh-CN" b="1" dirty="0" err="1" smtClean="0">
                <a:solidFill>
                  <a:srgbClr val="FF0000"/>
                </a:solidFill>
                <a:sym typeface="+mn-ea"/>
              </a:rPr>
              <a:t>Axure RP</a:t>
            </a:r>
            <a:r>
              <a:rPr lang="zh-CN" altLang="en-US" b="1" dirty="0" smtClean="0">
                <a:sym typeface="+mn-ea"/>
              </a:rPr>
              <a:t>（</a:t>
            </a:r>
            <a:r>
              <a:rPr lang="zh-CN" altLang="en-US" b="1" dirty="0">
                <a:sym typeface="+mn-ea"/>
              </a:rPr>
              <a:t>超</a:t>
            </a:r>
            <a:r>
              <a:rPr lang="zh-CN" altLang="en-US" b="1" dirty="0" smtClean="0">
                <a:sym typeface="+mn-ea"/>
              </a:rPr>
              <a:t>大型   高保真</a:t>
            </a:r>
            <a:r>
              <a:rPr lang="zh-CN" altLang="en-US" b="1" dirty="0">
                <a:sym typeface="+mn-ea"/>
              </a:rPr>
              <a:t>度；可拓展控件；自定义库；适配；少交互；收费。</a:t>
            </a:r>
            <a:r>
              <a:rPr lang="zh-CN" altLang="en-US" b="1" dirty="0" smtClean="0">
                <a:sym typeface="+mn-ea"/>
              </a:rPr>
              <a:t>）</a:t>
            </a:r>
            <a:endParaRPr lang="en-US" kern="0" dirty="0">
              <a:solidFill>
                <a:schemeClr val="bg1">
                  <a:lumMod val="50000"/>
                </a:schemeClr>
              </a:solidFill>
              <a:cs typeface="+mn-ea"/>
              <a:sym typeface="+mn-lt"/>
            </a:endParaRPr>
          </a:p>
        </p:txBody>
      </p:sp>
      <p:sp>
        <p:nvSpPr>
          <p:cNvPr id="3" name="文本框 2"/>
          <p:cNvSpPr txBox="1"/>
          <p:nvPr/>
        </p:nvSpPr>
        <p:spPr>
          <a:xfrm>
            <a:off x="4808855" y="1574800"/>
            <a:ext cx="2430780" cy="1753235"/>
          </a:xfrm>
          <a:prstGeom prst="rect">
            <a:avLst/>
          </a:prstGeom>
          <a:noFill/>
        </p:spPr>
        <p:txBody>
          <a:bodyPr wrap="square" rtlCol="0">
            <a:spAutoFit/>
          </a:bodyPr>
          <a:p>
            <a:endParaRPr lang="en-US" altLang="zh-CN" b="1" dirty="0" smtClean="0"/>
          </a:p>
          <a:p>
            <a:r>
              <a:rPr lang="en-US" altLang="zh-CN" b="1" dirty="0" err="1" smtClean="0">
                <a:solidFill>
                  <a:srgbClr val="FF0000"/>
                </a:solidFill>
                <a:sym typeface="+mn-ea"/>
              </a:rPr>
              <a:t>UIDesigner</a:t>
            </a:r>
            <a:r>
              <a:rPr lang="en-US" altLang="zh-CN" b="1" dirty="0" smtClean="0">
                <a:solidFill>
                  <a:srgbClr val="FF0000"/>
                </a:solidFill>
                <a:sym typeface="+mn-ea"/>
              </a:rPr>
              <a:t> </a:t>
            </a:r>
            <a:r>
              <a:rPr lang="en-US" altLang="zh-CN" b="1" dirty="0">
                <a:solidFill>
                  <a:srgbClr val="FF0000"/>
                </a:solidFill>
                <a:sym typeface="+mn-ea"/>
              </a:rPr>
              <a:t>+ </a:t>
            </a:r>
            <a:r>
              <a:rPr lang="en-US" altLang="zh-CN" b="1" dirty="0" err="1">
                <a:solidFill>
                  <a:srgbClr val="FF0000"/>
                </a:solidFill>
                <a:sym typeface="+mn-ea"/>
              </a:rPr>
              <a:t>UIDPlayer</a:t>
            </a:r>
            <a:r>
              <a:rPr lang="zh-CN" altLang="en-US" b="1" dirty="0" smtClean="0">
                <a:sym typeface="+mn-ea"/>
              </a:rPr>
              <a:t>（</a:t>
            </a:r>
            <a:r>
              <a:rPr lang="zh-CN" altLang="en-US" b="1" dirty="0">
                <a:sym typeface="+mn-ea"/>
              </a:rPr>
              <a:t>专业</a:t>
            </a:r>
            <a:r>
              <a:rPr lang="zh-CN" altLang="en-US" b="1" dirty="0" smtClean="0">
                <a:sym typeface="+mn-ea"/>
              </a:rPr>
              <a:t>型  高保真</a:t>
            </a:r>
            <a:r>
              <a:rPr lang="zh-CN" altLang="en-US" b="1" dirty="0">
                <a:sym typeface="+mn-ea"/>
              </a:rPr>
              <a:t>度；自带控件；</a:t>
            </a:r>
            <a:r>
              <a:rPr lang="en-US" altLang="zh-CN" b="1" dirty="0" err="1">
                <a:sym typeface="+mn-ea"/>
              </a:rPr>
              <a:t>Mac+iOS</a:t>
            </a:r>
            <a:r>
              <a:rPr lang="zh-CN" altLang="en-US" b="1" dirty="0">
                <a:sym typeface="+mn-ea"/>
              </a:rPr>
              <a:t>；全交互；收费</a:t>
            </a:r>
            <a:r>
              <a:rPr lang="en-US" altLang="zh-CN" b="1" dirty="0">
                <a:sym typeface="+mn-ea"/>
              </a:rPr>
              <a:t>+</a:t>
            </a:r>
            <a:r>
              <a:rPr lang="zh-CN" altLang="en-US" b="1" dirty="0">
                <a:sym typeface="+mn-ea"/>
              </a:rPr>
              <a:t>免费</a:t>
            </a:r>
            <a:r>
              <a:rPr lang="zh-CN" altLang="en-US" b="1" dirty="0" smtClean="0">
                <a:sym typeface="+mn-ea"/>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299"/>
                            </p:stCondLst>
                            <p:childTnLst>
                              <p:par>
                                <p:cTn id="11" presetID="22" presetClass="entr" presetSubtype="1"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500"/>
                                        <p:tgtEl>
                                          <p:spTgt spid="28"/>
                                        </p:tgtEl>
                                      </p:cBhvr>
                                    </p:animEffect>
                                  </p:childTnLst>
                                </p:cTn>
                              </p:par>
                            </p:childTnLst>
                          </p:cTn>
                        </p:par>
                        <p:par>
                          <p:cTn id="14" fill="hold">
                            <p:stCondLst>
                              <p:cond delay="1799"/>
                            </p:stCondLst>
                            <p:childTnLst>
                              <p:par>
                                <p:cTn id="15" presetID="22" presetClass="entr" presetSubtype="1"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childTnLst>
                          </p:cTn>
                        </p:par>
                        <p:par>
                          <p:cTn id="18" fill="hold">
                            <p:stCondLst>
                              <p:cond delay="2299"/>
                            </p:stCondLst>
                            <p:childTnLst>
                              <p:par>
                                <p:cTn id="19" presetID="22" presetClass="entr" presetSubtype="4"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par>
                          <p:cTn id="22" fill="hold">
                            <p:stCondLst>
                              <p:cond delay="2799"/>
                            </p:stCondLst>
                            <p:childTnLst>
                              <p:par>
                                <p:cTn id="23" presetID="22" presetClass="entr" presetSubtype="1"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up)">
                                      <p:cBhvr>
                                        <p:cTn id="25" dur="500"/>
                                        <p:tgtEl>
                                          <p:spTgt spid="36"/>
                                        </p:tgtEl>
                                      </p:cBhvr>
                                    </p:animEffect>
                                  </p:childTnLst>
                                </p:cTn>
                              </p:par>
                            </p:childTnLst>
                          </p:cTn>
                        </p:par>
                        <p:par>
                          <p:cTn id="26" fill="hold">
                            <p:stCondLst>
                              <p:cond delay="3299"/>
                            </p:stCondLst>
                            <p:childTnLst>
                              <p:par>
                                <p:cTn id="27" presetID="22" presetClass="entr" presetSubtype="1"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up)">
                                      <p:cBhvr>
                                        <p:cTn id="29" dur="500"/>
                                        <p:tgtEl>
                                          <p:spTgt spid="50"/>
                                        </p:tgtEl>
                                      </p:cBhvr>
                                    </p:animEffect>
                                  </p:childTnLst>
                                </p:cTn>
                              </p:par>
                            </p:childTnLst>
                          </p:cTn>
                        </p:par>
                        <p:par>
                          <p:cTn id="30" fill="hold">
                            <p:stCondLst>
                              <p:cond delay="3799"/>
                            </p:stCondLst>
                            <p:childTnLst>
                              <p:par>
                                <p:cTn id="31" presetID="22" presetClass="entr" presetSubtype="4"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par>
                          <p:cTn id="34" fill="hold">
                            <p:stCondLst>
                              <p:cond delay="4299"/>
                            </p:stCondLst>
                            <p:childTnLst>
                              <p:par>
                                <p:cTn id="35" presetID="22" presetClass="entr" presetSubtype="4"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bldLvl="0" animBg="1"/>
      <p:bldP spid="50" grpId="0" bldLvl="0" animBg="1"/>
      <p:bldP spid="5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26560" y="808990"/>
            <a:ext cx="3522980" cy="368300"/>
          </a:xfrm>
          <a:prstGeom prst="rect">
            <a:avLst/>
          </a:prstGeom>
          <a:noFill/>
        </p:spPr>
        <p:txBody>
          <a:bodyPr wrap="square" rtlCol="0">
            <a:spAutoFit/>
          </a:bodyPr>
          <a:p>
            <a:r>
              <a:rPr lang="zh-CN" altLang="en-US"/>
              <a:t>设计工具介绍</a:t>
            </a:r>
            <a:r>
              <a:rPr lang="en-US" altLang="zh-CN"/>
              <a:t>-p</a:t>
            </a:r>
            <a:endParaRPr lang="en-US" altLang="zh-CN"/>
          </a:p>
        </p:txBody>
      </p:sp>
      <p:sp>
        <p:nvSpPr>
          <p:cNvPr id="12" name="TextBox 11"/>
          <p:cNvSpPr txBox="1"/>
          <p:nvPr/>
        </p:nvSpPr>
        <p:spPr>
          <a:xfrm>
            <a:off x="659710" y="1663603"/>
            <a:ext cx="7788181" cy="3385542"/>
          </a:xfrm>
          <a:prstGeom prst="rect">
            <a:avLst/>
          </a:prstGeom>
          <a:noFill/>
        </p:spPr>
        <p:txBody>
          <a:bodyPr wrap="square" rtlCol="0">
            <a:spAutoFit/>
          </a:bodyPr>
          <a:p>
            <a:r>
              <a:rPr lang="zh-CN" altLang="en-US" sz="2800" b="1" dirty="0"/>
              <a:t>非常火的一款原型软件，第一次满足了</a:t>
            </a:r>
            <a:r>
              <a:rPr lang="zh-CN" altLang="en-US" sz="2800" b="1" dirty="0">
                <a:solidFill>
                  <a:srgbClr val="FF0000"/>
                </a:solidFill>
              </a:rPr>
              <a:t>大家人人都是产品经理的感觉。</a:t>
            </a:r>
            <a:endParaRPr lang="zh-CN" altLang="en-US" sz="2800" b="1" dirty="0">
              <a:solidFill>
                <a:srgbClr val="FF0000"/>
              </a:solidFill>
            </a:endParaRPr>
          </a:p>
          <a:p>
            <a:r>
              <a:rPr lang="zh-CN" altLang="en-US" sz="2800" b="1" dirty="0"/>
              <a:t>方法：拍照</a:t>
            </a:r>
            <a:r>
              <a:rPr lang="en-US" altLang="zh-CN" sz="2800" b="1" dirty="0"/>
              <a:t>--</a:t>
            </a:r>
            <a:r>
              <a:rPr lang="zh-CN" altLang="en-US" sz="2800" b="1" dirty="0"/>
              <a:t>添加触控区</a:t>
            </a:r>
            <a:r>
              <a:rPr lang="en-US" altLang="zh-CN" sz="2800" b="1" dirty="0"/>
              <a:t>--</a:t>
            </a:r>
            <a:r>
              <a:rPr lang="zh-CN" altLang="en-US" sz="2800" b="1" dirty="0"/>
              <a:t>转场方式</a:t>
            </a:r>
            <a:r>
              <a:rPr lang="en-US" altLang="zh-CN" sz="2800" b="1" dirty="0"/>
              <a:t>--</a:t>
            </a:r>
            <a:r>
              <a:rPr lang="zh-CN" altLang="en-US" sz="2800" b="1" dirty="0"/>
              <a:t>选择图片</a:t>
            </a:r>
            <a:endParaRPr lang="zh-CN" altLang="en-US" sz="2800" b="1" dirty="0"/>
          </a:p>
          <a:p>
            <a:r>
              <a:rPr lang="zh-CN" altLang="en-US" sz="2800" b="1" dirty="0"/>
              <a:t>平台：全手机操作</a:t>
            </a:r>
            <a:endParaRPr lang="zh-CN" altLang="en-US" sz="2800" b="1" dirty="0"/>
          </a:p>
          <a:p>
            <a:r>
              <a:rPr lang="zh-CN" altLang="en-US" sz="2800" b="1" dirty="0"/>
              <a:t>缺点：分享不便。动画有如侧滑、展开、消失，快现的摇一摇。操作只可以单击。</a:t>
            </a:r>
            <a:r>
              <a:rPr lang="zh-CN" altLang="en-US" sz="2800" b="1" dirty="0">
                <a:solidFill>
                  <a:srgbClr val="FF0000"/>
                </a:solidFill>
              </a:rPr>
              <a:t>没有控件</a:t>
            </a:r>
            <a:r>
              <a:rPr lang="zh-CN" altLang="en-US" sz="2800" b="1" dirty="0"/>
              <a:t>，所有东西都靠你的照片。</a:t>
            </a:r>
            <a:endParaRPr lang="zh-CN" altLang="en-US" sz="2800" b="1" dirty="0"/>
          </a:p>
          <a:p>
            <a:endParaRPr lang="zh-CN" altLang="en-US" dirty="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53145" y="738505"/>
            <a:ext cx="3353435" cy="5952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up)">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665220" y="655955"/>
            <a:ext cx="3522980" cy="645160"/>
          </a:xfrm>
          <a:prstGeom prst="rect">
            <a:avLst/>
          </a:prstGeom>
          <a:noFill/>
        </p:spPr>
        <p:txBody>
          <a:bodyPr wrap="square" rtlCol="0">
            <a:spAutoFit/>
          </a:bodyPr>
          <a:p>
            <a:r>
              <a:rPr lang="zh-CN" altLang="en-US"/>
              <a:t>设计工具介绍</a:t>
            </a:r>
            <a:r>
              <a:rPr lang="en-US" altLang="zh-CN"/>
              <a:t>-</a:t>
            </a:r>
            <a:r>
              <a:rPr lang="en-US" altLang="zh-CN" b="1" dirty="0" err="1">
                <a:sym typeface="+mn-ea"/>
              </a:rPr>
              <a:t>UIDesigner</a:t>
            </a:r>
            <a:r>
              <a:rPr lang="en-US" altLang="zh-CN" b="1" dirty="0">
                <a:sym typeface="+mn-ea"/>
              </a:rPr>
              <a:t> + </a:t>
            </a:r>
            <a:r>
              <a:rPr lang="en-US" altLang="zh-CN" b="1" dirty="0" err="1">
                <a:sym typeface="+mn-ea"/>
              </a:rPr>
              <a:t>UIDPlayer</a:t>
            </a:r>
            <a:endParaRPr lang="en-US" altLang="zh-CN"/>
          </a:p>
        </p:txBody>
      </p:sp>
      <p:sp>
        <p:nvSpPr>
          <p:cNvPr id="3" name="TextBox 10"/>
          <p:cNvSpPr txBox="1"/>
          <p:nvPr/>
        </p:nvSpPr>
        <p:spPr>
          <a:xfrm>
            <a:off x="-169493" y="1868195"/>
            <a:ext cx="10240017" cy="953135"/>
          </a:xfrm>
          <a:prstGeom prst="rect">
            <a:avLst/>
          </a:prstGeom>
          <a:noFill/>
        </p:spPr>
        <p:txBody>
          <a:bodyPr wrap="square" rtlCol="0">
            <a:spAutoFit/>
          </a:bodyPr>
          <a:p>
            <a:endParaRPr lang="zh-CN" altLang="en-US" sz="2800" b="1" dirty="0">
              <a:latin typeface="+mj-ea"/>
              <a:ea typeface="+mj-ea"/>
            </a:endParaRPr>
          </a:p>
          <a:p>
            <a:r>
              <a:rPr lang="zh-CN" altLang="en-US" sz="2800" b="1" dirty="0">
                <a:solidFill>
                  <a:schemeClr val="bg1"/>
                </a:solidFill>
                <a:latin typeface="+mj-ea"/>
                <a:ea typeface="+mj-ea"/>
              </a:rPr>
              <a:t>高</a:t>
            </a:r>
            <a:r>
              <a:rPr lang="zh-CN" altLang="en-US" sz="2800" b="1" dirty="0" smtClean="0">
                <a:solidFill>
                  <a:schemeClr val="bg1"/>
                </a:solidFill>
                <a:latin typeface="+mj-ea"/>
                <a:ea typeface="+mj-ea"/>
              </a:rPr>
              <a:t>。</a:t>
            </a:r>
            <a:endParaRPr lang="zh-CN" altLang="en-US" sz="2800" b="1" dirty="0" smtClean="0">
              <a:solidFill>
                <a:schemeClr val="bg1"/>
              </a:solidFill>
              <a:latin typeface="+mj-ea"/>
              <a:ea typeface="+mj-ea"/>
            </a:endParaRPr>
          </a:p>
        </p:txBody>
      </p:sp>
      <p:sp>
        <p:nvSpPr>
          <p:cNvPr id="4" name="TextBox 10"/>
          <p:cNvSpPr txBox="1"/>
          <p:nvPr/>
        </p:nvSpPr>
        <p:spPr>
          <a:xfrm>
            <a:off x="862382" y="1781835"/>
            <a:ext cx="10240017" cy="2245360"/>
          </a:xfrm>
          <a:prstGeom prst="rect">
            <a:avLst/>
          </a:prstGeom>
          <a:noFill/>
        </p:spPr>
        <p:txBody>
          <a:bodyPr wrap="square" rtlCol="0">
            <a:spAutoFit/>
          </a:bodyPr>
          <a:lstStyle/>
          <a:p>
            <a:r>
              <a:rPr lang="zh-CN" altLang="en-US" sz="2800" b="1" dirty="0">
                <a:latin typeface="+mj-ea"/>
                <a:ea typeface="+mj-ea"/>
                <a:sym typeface="+mn-ea"/>
              </a:rPr>
              <a:t>腾讯出品的原型软件，中文，操作简单，符合国人习惯，容易上手。方便分享。</a:t>
            </a:r>
            <a:endParaRPr lang="zh-CN" altLang="en-US" sz="2800" b="1" dirty="0">
              <a:latin typeface="+mj-ea"/>
              <a:ea typeface="+mj-ea"/>
            </a:endParaRPr>
          </a:p>
          <a:p>
            <a:r>
              <a:rPr lang="zh-CN" altLang="en-US" sz="2800" b="1" dirty="0">
                <a:latin typeface="+mj-ea"/>
                <a:ea typeface="+mj-ea"/>
                <a:sym typeface="+mn-ea"/>
              </a:rPr>
              <a:t>方法：</a:t>
            </a:r>
            <a:r>
              <a:rPr lang="en-US" altLang="zh-CN" sz="2800" b="1" dirty="0">
                <a:latin typeface="+mj-ea"/>
                <a:ea typeface="+mj-ea"/>
                <a:sym typeface="+mn-ea"/>
              </a:rPr>
              <a:t>windows</a:t>
            </a:r>
            <a:r>
              <a:rPr lang="zh-CN" altLang="en-US" sz="2800" b="1" dirty="0">
                <a:latin typeface="+mj-ea"/>
                <a:ea typeface="+mj-ea"/>
                <a:sym typeface="+mn-ea"/>
              </a:rPr>
              <a:t>电脑安装</a:t>
            </a:r>
            <a:r>
              <a:rPr lang="en-US" altLang="zh-CN" sz="2800" b="1" dirty="0" err="1">
                <a:latin typeface="+mj-ea"/>
                <a:ea typeface="+mj-ea"/>
                <a:sym typeface="+mn-ea"/>
              </a:rPr>
              <a:t>UIDesigner</a:t>
            </a:r>
            <a:r>
              <a:rPr lang="zh-CN" altLang="en-US" sz="2800" b="1" dirty="0">
                <a:latin typeface="+mj-ea"/>
                <a:ea typeface="+mj-ea"/>
                <a:sym typeface="+mn-ea"/>
              </a:rPr>
              <a:t>，使用现成控件进行可视化搭建，调试后通过网盘等方式发到</a:t>
            </a:r>
            <a:r>
              <a:rPr lang="en-US" altLang="zh-CN" sz="2800" b="1" dirty="0">
                <a:latin typeface="+mj-ea"/>
                <a:ea typeface="+mj-ea"/>
                <a:sym typeface="+mn-ea"/>
              </a:rPr>
              <a:t>iOS</a:t>
            </a:r>
            <a:r>
              <a:rPr lang="zh-CN" altLang="en-US" sz="2800" b="1" dirty="0">
                <a:latin typeface="+mj-ea"/>
                <a:ea typeface="+mj-ea"/>
                <a:sym typeface="+mn-ea"/>
              </a:rPr>
              <a:t>设备，用</a:t>
            </a:r>
            <a:r>
              <a:rPr lang="en-US" altLang="zh-CN" sz="2800" b="1" dirty="0" err="1">
                <a:latin typeface="+mj-ea"/>
                <a:ea typeface="+mj-ea"/>
                <a:sym typeface="+mn-ea"/>
              </a:rPr>
              <a:t>UIDPlayer</a:t>
            </a:r>
            <a:r>
              <a:rPr lang="zh-CN" altLang="en-US" sz="2800" b="1" dirty="0">
                <a:latin typeface="+mj-ea"/>
                <a:ea typeface="+mj-ea"/>
                <a:sym typeface="+mn-ea"/>
              </a:rPr>
              <a:t>打开即可。</a:t>
            </a:r>
            <a:endParaRPr lang="zh-CN" altLang="en-US" sz="2800" b="1" dirty="0">
              <a:latin typeface="+mj-ea"/>
              <a:ea typeface="+mj-ea"/>
            </a:endParaRPr>
          </a:p>
          <a:p>
            <a:r>
              <a:rPr lang="zh-CN" altLang="en-US" sz="2800" b="1" dirty="0">
                <a:latin typeface="+mj-ea"/>
                <a:ea typeface="+mj-ea"/>
                <a:sym typeface="+mn-ea"/>
              </a:rPr>
              <a:t>平台：只支持</a:t>
            </a:r>
            <a:r>
              <a:rPr lang="en-US" altLang="zh-CN" sz="2800" b="1" dirty="0">
                <a:latin typeface="+mj-ea"/>
                <a:ea typeface="+mj-ea"/>
                <a:sym typeface="+mn-ea"/>
              </a:rPr>
              <a:t>Wi</a:t>
            </a:r>
            <a:r>
              <a:rPr lang="en-US" altLang="zh-CN" sz="2800" b="1" dirty="0">
                <a:solidFill>
                  <a:schemeClr val="tx1"/>
                </a:solidFill>
                <a:latin typeface="+mj-ea"/>
                <a:ea typeface="+mj-ea"/>
                <a:sym typeface="+mn-ea"/>
              </a:rPr>
              <a:t>n</a:t>
            </a:r>
            <a:r>
              <a:rPr lang="en-US" altLang="zh-CN" sz="2800" b="1" dirty="0">
                <a:solidFill>
                  <a:schemeClr val="tx1"/>
                </a:solidFill>
                <a:latin typeface="+mj-ea"/>
                <a:ea typeface="+mj-ea"/>
                <a:sym typeface="+mn-ea"/>
              </a:rPr>
              <a:t>+ iOS</a:t>
            </a:r>
            <a:r>
              <a:rPr lang="zh-CN" altLang="en-US" sz="2800" b="1" dirty="0">
                <a:solidFill>
                  <a:schemeClr val="tx1"/>
                </a:solidFill>
                <a:latin typeface="+mj-ea"/>
                <a:ea typeface="+mj-ea"/>
                <a:sym typeface="+mn-ea"/>
              </a:rPr>
              <a:t>。</a:t>
            </a:r>
            <a:endParaRPr lang="zh-CN" altLang="en-US" sz="2800" b="1" dirty="0" smtClean="0">
              <a:solidFill>
                <a:schemeClr val="tx1"/>
              </a:solidFill>
              <a:latin typeface="+mj-ea"/>
              <a:ea typeface="+mj-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5925" y="3904615"/>
            <a:ext cx="7863840" cy="3003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par>
                          <p:cTn id="15" fill="hold">
                            <p:stCondLst>
                              <p:cond delay="500"/>
                            </p:stCondLst>
                            <p:childTnLst>
                              <p:par>
                                <p:cTn id="16" presetID="1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26560" y="808990"/>
            <a:ext cx="3522980" cy="368300"/>
          </a:xfrm>
          <a:prstGeom prst="rect">
            <a:avLst/>
          </a:prstGeom>
          <a:noFill/>
        </p:spPr>
        <p:txBody>
          <a:bodyPr wrap="square" rtlCol="0">
            <a:spAutoFit/>
          </a:bodyPr>
          <a:p>
            <a:r>
              <a:rPr lang="zh-CN" altLang="en-US"/>
              <a:t>设计工具介绍</a:t>
            </a:r>
            <a:r>
              <a:rPr lang="en-US" altLang="zh-CN"/>
              <a:t>-</a:t>
            </a:r>
            <a:r>
              <a:rPr lang="en-US" altLang="zh-CN" b="1" dirty="0" err="1">
                <a:sym typeface="+mn-ea"/>
              </a:rPr>
              <a:t>Flinto</a:t>
            </a:r>
            <a:endParaRPr lang="en-US" altLang="zh-CN"/>
          </a:p>
        </p:txBody>
      </p:sp>
      <p:sp>
        <p:nvSpPr>
          <p:cNvPr id="8" name="TextBox 7"/>
          <p:cNvSpPr txBox="1"/>
          <p:nvPr/>
        </p:nvSpPr>
        <p:spPr>
          <a:xfrm>
            <a:off x="178914" y="1980461"/>
            <a:ext cx="10227272" cy="3816429"/>
          </a:xfrm>
          <a:prstGeom prst="rect">
            <a:avLst/>
          </a:prstGeom>
          <a:noFill/>
        </p:spPr>
        <p:txBody>
          <a:bodyPr wrap="square" rtlCol="0">
            <a:spAutoFit/>
          </a:bodyPr>
          <a:p>
            <a:r>
              <a:rPr lang="zh-CN" altLang="en-US" sz="2800" b="1" dirty="0">
                <a:latin typeface="+mj-ea"/>
                <a:ea typeface="+mj-ea"/>
              </a:rPr>
              <a:t>它的特点是</a:t>
            </a:r>
            <a:r>
              <a:rPr lang="zh-CN" altLang="en-US" sz="2800" b="1" dirty="0">
                <a:solidFill>
                  <a:srgbClr val="FF0000"/>
                </a:solidFill>
                <a:latin typeface="+mj-ea"/>
                <a:ea typeface="+mj-ea"/>
              </a:rPr>
              <a:t>快捷的热区和转场操作</a:t>
            </a:r>
            <a:r>
              <a:rPr lang="zh-CN" altLang="en-US" sz="2800" b="1" dirty="0">
                <a:latin typeface="+mj-ea"/>
                <a:ea typeface="+mj-ea"/>
              </a:rPr>
              <a:t>，但是完全不带控件，也就是网页版的 </a:t>
            </a:r>
            <a:r>
              <a:rPr lang="en-US" altLang="zh-CN" sz="2800" b="1" dirty="0">
                <a:latin typeface="+mj-ea"/>
                <a:ea typeface="+mj-ea"/>
              </a:rPr>
              <a:t>pop</a:t>
            </a:r>
            <a:r>
              <a:rPr lang="zh-CN" altLang="en-US" sz="2800" b="1" dirty="0">
                <a:latin typeface="+mj-ea"/>
                <a:ea typeface="+mj-ea"/>
              </a:rPr>
              <a:t>。需要你自己准备好图片，不管是</a:t>
            </a:r>
            <a:r>
              <a:rPr lang="en-US" altLang="zh-CN" sz="2800" b="1" dirty="0">
                <a:latin typeface="+mj-ea"/>
                <a:ea typeface="+mj-ea"/>
              </a:rPr>
              <a:t>UI</a:t>
            </a:r>
            <a:r>
              <a:rPr lang="zh-CN" altLang="en-US" sz="2800" b="1" dirty="0">
                <a:latin typeface="+mj-ea"/>
                <a:ea typeface="+mj-ea"/>
              </a:rPr>
              <a:t>还是</a:t>
            </a:r>
            <a:r>
              <a:rPr lang="en-US" altLang="zh-CN" sz="2800" b="1" dirty="0">
                <a:latin typeface="+mj-ea"/>
                <a:ea typeface="+mj-ea"/>
              </a:rPr>
              <a:t>UE</a:t>
            </a:r>
            <a:r>
              <a:rPr lang="zh-CN" altLang="en-US" sz="2800" b="1" dirty="0">
                <a:latin typeface="+mj-ea"/>
                <a:ea typeface="+mj-ea"/>
              </a:rPr>
              <a:t>，这里</a:t>
            </a:r>
            <a:r>
              <a:rPr lang="zh-CN" altLang="en-US" sz="2800" b="1" dirty="0">
                <a:solidFill>
                  <a:srgbClr val="FF0000"/>
                </a:solidFill>
                <a:latin typeface="+mj-ea"/>
                <a:ea typeface="+mj-ea"/>
              </a:rPr>
              <a:t>只负责交互</a:t>
            </a:r>
            <a:r>
              <a:rPr lang="zh-CN" altLang="en-US" sz="2800" b="1" dirty="0">
                <a:latin typeface="+mj-ea"/>
                <a:ea typeface="+mj-ea"/>
              </a:rPr>
              <a:t>。</a:t>
            </a:r>
            <a:endParaRPr lang="zh-CN" altLang="en-US" sz="2800" b="1" dirty="0">
              <a:latin typeface="+mj-ea"/>
              <a:ea typeface="+mj-ea"/>
            </a:endParaRPr>
          </a:p>
          <a:p>
            <a:r>
              <a:rPr lang="zh-CN" altLang="en-US" sz="2800" b="1" dirty="0">
                <a:latin typeface="+mj-ea"/>
                <a:ea typeface="+mj-ea"/>
              </a:rPr>
              <a:t>最大的亮点就是</a:t>
            </a:r>
            <a:r>
              <a:rPr lang="zh-CN" altLang="en-US" sz="2800" b="1" dirty="0">
                <a:solidFill>
                  <a:srgbClr val="FF0000"/>
                </a:solidFill>
                <a:latin typeface="+mj-ea"/>
                <a:ea typeface="+mj-ea"/>
              </a:rPr>
              <a:t>支持滚动</a:t>
            </a:r>
            <a:r>
              <a:rPr lang="zh-CN" altLang="en-US" sz="2800" b="1" dirty="0">
                <a:latin typeface="+mj-ea"/>
                <a:ea typeface="+mj-ea"/>
              </a:rPr>
              <a:t>，前面提到的那些软件，都需要通过转场实现长图滚动，这个可以原生支持。</a:t>
            </a:r>
            <a:endParaRPr lang="zh-CN" altLang="en-US" sz="2800" b="1" dirty="0">
              <a:latin typeface="+mj-ea"/>
              <a:ea typeface="+mj-ea"/>
            </a:endParaRPr>
          </a:p>
          <a:p>
            <a:r>
              <a:rPr lang="zh-CN" altLang="en-US" sz="2800" b="1" dirty="0">
                <a:latin typeface="+mj-ea"/>
                <a:ea typeface="+mj-ea"/>
              </a:rPr>
              <a:t>方法：传图，热区，转场。看起来操作很简单。</a:t>
            </a:r>
            <a:endParaRPr lang="zh-CN" altLang="en-US" sz="2800" b="1" dirty="0">
              <a:latin typeface="+mj-ea"/>
              <a:ea typeface="+mj-ea"/>
            </a:endParaRPr>
          </a:p>
          <a:p>
            <a:r>
              <a:rPr lang="zh-CN" altLang="en-US" sz="2800" b="1" dirty="0">
                <a:latin typeface="+mj-ea"/>
                <a:ea typeface="+mj-ea"/>
              </a:rPr>
              <a:t>平台：全平台。</a:t>
            </a:r>
            <a:endParaRPr lang="zh-CN" altLang="en-US" sz="2800" b="1" dirty="0">
              <a:latin typeface="+mj-ea"/>
              <a:ea typeface="+mj-ea"/>
            </a:endParaRPr>
          </a:p>
          <a:p>
            <a:r>
              <a:rPr lang="zh-CN" altLang="en-US" sz="2800" b="1" dirty="0">
                <a:latin typeface="+mj-ea"/>
                <a:ea typeface="+mj-ea"/>
              </a:rPr>
              <a:t>缺点：</a:t>
            </a:r>
            <a:r>
              <a:rPr lang="en-US" altLang="zh-CN" sz="2800" b="1" dirty="0">
                <a:solidFill>
                  <a:srgbClr val="FF0000"/>
                </a:solidFill>
                <a:latin typeface="+mj-ea"/>
                <a:ea typeface="+mj-ea"/>
              </a:rPr>
              <a:t>30</a:t>
            </a:r>
            <a:r>
              <a:rPr lang="zh-CN" altLang="en-US" sz="2800" b="1" dirty="0">
                <a:solidFill>
                  <a:srgbClr val="FF0000"/>
                </a:solidFill>
                <a:latin typeface="+mj-ea"/>
                <a:ea typeface="+mj-ea"/>
              </a:rPr>
              <a:t>天免费期</a:t>
            </a:r>
            <a:r>
              <a:rPr lang="zh-CN" altLang="en-US" sz="2800" b="1" dirty="0">
                <a:latin typeface="+mj-ea"/>
                <a:ea typeface="+mj-ea"/>
              </a:rPr>
              <a:t>，</a:t>
            </a:r>
            <a:r>
              <a:rPr lang="zh-CN" altLang="en-US" sz="2800" b="1" dirty="0">
                <a:solidFill>
                  <a:srgbClr val="FF0000"/>
                </a:solidFill>
                <a:latin typeface="+mj-ea"/>
                <a:ea typeface="+mj-ea"/>
              </a:rPr>
              <a:t>按月收费</a:t>
            </a:r>
            <a:r>
              <a:rPr lang="zh-CN" altLang="en-US" sz="2800" b="1" dirty="0">
                <a:latin typeface="+mj-ea"/>
                <a:ea typeface="+mj-ea"/>
              </a:rPr>
              <a:t>。不支持控件。需要浏览器支持</a:t>
            </a:r>
            <a:r>
              <a:rPr lang="zh-CN" altLang="en-US" sz="2800" b="1" dirty="0" smtClean="0">
                <a:latin typeface="+mj-ea"/>
                <a:ea typeface="+mj-ea"/>
              </a:rPr>
              <a:t>。</a:t>
            </a:r>
            <a:endParaRPr lang="zh-CN" altLang="en-US" sz="2800" b="1" dirty="0">
              <a:latin typeface="+mj-ea"/>
              <a:ea typeface="+mj-ea"/>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26560" y="808990"/>
            <a:ext cx="3522980" cy="368300"/>
          </a:xfrm>
          <a:prstGeom prst="rect">
            <a:avLst/>
          </a:prstGeom>
          <a:noFill/>
        </p:spPr>
        <p:txBody>
          <a:bodyPr wrap="square" rtlCol="0">
            <a:spAutoFit/>
          </a:bodyPr>
          <a:p>
            <a:pPr algn="ctr"/>
            <a:r>
              <a:rPr lang="zh-CN" altLang="en-US"/>
              <a:t>设计工具介绍</a:t>
            </a:r>
            <a:r>
              <a:rPr lang="en-US" altLang="zh-CN"/>
              <a:t>-</a:t>
            </a:r>
            <a:r>
              <a:rPr lang="zh-CN" altLang="en-US" b="1" dirty="0">
                <a:sym typeface="+mn-ea"/>
              </a:rPr>
              <a:t>Axure RP</a:t>
            </a:r>
            <a:endParaRPr lang="en-US" altLang="zh-CN"/>
          </a:p>
        </p:txBody>
      </p:sp>
      <p:sp>
        <p:nvSpPr>
          <p:cNvPr id="3" name="TextBox 7"/>
          <p:cNvSpPr txBox="1"/>
          <p:nvPr/>
        </p:nvSpPr>
        <p:spPr>
          <a:xfrm>
            <a:off x="884759" y="2032149"/>
            <a:ext cx="10585176" cy="3816429"/>
          </a:xfrm>
          <a:prstGeom prst="rect">
            <a:avLst/>
          </a:prstGeom>
          <a:noFill/>
        </p:spPr>
        <p:txBody>
          <a:bodyPr wrap="square" rtlCol="0">
            <a:spAutoFit/>
          </a:bodyPr>
          <a:p>
            <a:r>
              <a:rPr lang="zh-CN" altLang="en-US" sz="3200" b="1" dirty="0"/>
              <a:t>Axure RP是美国Axure Software Solution 公司的旗舰产品，该原型设计工具可以专业快速地帮助完成定义需求规格负责设计功能和界面的原型设计者快速创建应用软件或Web网站线框图、原型、规格说明书等。</a:t>
            </a:r>
            <a:r>
              <a:rPr lang="zh-CN" altLang="en-US" sz="3200" b="1" dirty="0">
                <a:solidFill>
                  <a:srgbClr val="FF0000"/>
                </a:solidFill>
              </a:rPr>
              <a:t>Axure所针对的用户包括用户体验设计师（UX）、交互设计师（UI）、业务分析师（BA）、信息架构师（IA）、可用性专家（UE）和产品经理（PM）等等。</a:t>
            </a:r>
            <a:endParaRPr lang="zh-CN" altLang="en-US" sz="3200" b="1" dirty="0">
              <a:solidFill>
                <a:srgbClr val="FF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26560" y="808990"/>
            <a:ext cx="3522980" cy="368300"/>
          </a:xfrm>
          <a:prstGeom prst="rect">
            <a:avLst/>
          </a:prstGeom>
          <a:noFill/>
        </p:spPr>
        <p:txBody>
          <a:bodyPr wrap="square" rtlCol="0">
            <a:spAutoFit/>
          </a:bodyPr>
          <a:p>
            <a:pPr algn="ctr"/>
            <a:r>
              <a:rPr lang="zh-CN" altLang="en-US"/>
              <a:t>设计工具介绍</a:t>
            </a:r>
            <a:r>
              <a:rPr lang="en-US" altLang="zh-CN"/>
              <a:t>-</a:t>
            </a:r>
            <a:r>
              <a:rPr lang="zh-CN" altLang="en-US" b="1" dirty="0">
                <a:sym typeface="+mn-ea"/>
              </a:rPr>
              <a:t>Axure RP</a:t>
            </a:r>
            <a:endParaRPr lang="en-US" altLang="zh-CN"/>
          </a:p>
        </p:txBody>
      </p:sp>
      <p:sp>
        <p:nvSpPr>
          <p:cNvPr id="8" name="TextBox 7"/>
          <p:cNvSpPr txBox="1"/>
          <p:nvPr/>
        </p:nvSpPr>
        <p:spPr>
          <a:xfrm>
            <a:off x="606629" y="1512719"/>
            <a:ext cx="10585176" cy="5539978"/>
          </a:xfrm>
          <a:prstGeom prst="rect">
            <a:avLst/>
          </a:prstGeom>
          <a:noFill/>
        </p:spPr>
        <p:txBody>
          <a:bodyPr wrap="square" rtlCol="0">
            <a:spAutoFit/>
          </a:bodyPr>
          <a:p>
            <a:pPr eaLnBrk="1" hangingPunct="1">
              <a:lnSpc>
                <a:spcPct val="150000"/>
              </a:lnSpc>
              <a:spcBef>
                <a:spcPts val="0"/>
              </a:spcBef>
              <a:spcAft>
                <a:spcPts val="0"/>
              </a:spcAft>
              <a:defRPr/>
            </a:pPr>
            <a:r>
              <a:rPr lang="zh-CN" altLang="en-US" sz="2800" b="1" dirty="0"/>
              <a:t>用Axure RP设计线框图和原型会有效提高工作效率，同时方便团队成员一起完成协同设计，可以向用户演示和交流以确认用户需求以及自动产生规格说明书，极大地优化工作方式：设计更加高效、可快速体验动态原型，帮助清晰有效的沟通。</a:t>
            </a:r>
            <a:r>
              <a:rPr lang="zh-CN" altLang="en-US" sz="2800" b="1" dirty="0">
                <a:solidFill>
                  <a:srgbClr val="FF0000"/>
                </a:solidFill>
              </a:rPr>
              <a:t>Axure RP的可视化工作界面以让用户轻松快速的简单用鼠标拖拽的方式创建带有注释的各种线框图</a:t>
            </a:r>
            <a:r>
              <a:rPr lang="zh-CN" altLang="en-US" sz="2800" b="1" dirty="0"/>
              <a:t>。</a:t>
            </a:r>
            <a:r>
              <a:rPr lang="zh-CN" altLang="en-US" sz="2800" b="1" dirty="0">
                <a:solidFill>
                  <a:srgbClr val="FF0000"/>
                </a:solidFill>
              </a:rPr>
              <a:t>无需编程</a:t>
            </a:r>
            <a:r>
              <a:rPr lang="zh-CN" altLang="en-US" sz="2800" b="1" dirty="0"/>
              <a:t>，就可以在线框图上定义简单链接和高级交互。同时该工具支持在线框图的基础上</a:t>
            </a:r>
            <a:r>
              <a:rPr lang="zh-CN" altLang="en-US" sz="2800" b="1" dirty="0">
                <a:solidFill>
                  <a:srgbClr val="FF0000"/>
                </a:solidFill>
              </a:rPr>
              <a:t>自动生成HTML原型和Word格式的规格说明书。</a:t>
            </a:r>
            <a:endParaRPr lang="zh-CN" altLang="en-US" sz="2800" b="1" dirty="0">
              <a:solidFill>
                <a:srgbClr val="FF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1"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1</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994308" y="4230052"/>
            <a:ext cx="2444111" cy="492125"/>
          </a:xfrm>
          <a:prstGeom prst="rect">
            <a:avLst/>
          </a:prstGeom>
        </p:spPr>
        <p:txBody>
          <a:bodyPr wrap="square" lIns="0" tIns="0" rIns="0" bIns="0">
            <a:spAutoFit/>
          </a:bodyPr>
          <a:lstStyle/>
          <a:p>
            <a:pPr marL="0" lvl="1"/>
            <a:r>
              <a:rPr lang="zh-CN" altLang="en-US" sz="3200" b="1" dirty="0">
                <a:solidFill>
                  <a:schemeClr val="accent2"/>
                </a:solidFill>
                <a:latin typeface="微软雅黑" panose="020B0503020204020204" charset="-122"/>
                <a:ea typeface="微软雅黑" panose="020B0503020204020204" charset="-122"/>
                <a:sym typeface="+mn-ea"/>
              </a:rPr>
              <a:t> </a:t>
            </a:r>
            <a:r>
              <a:rPr lang="zh-CN" altLang="en-US" sz="3200" b="1" dirty="0" smtClean="0">
                <a:solidFill>
                  <a:schemeClr val="accent2"/>
                </a:solidFill>
                <a:latin typeface="微软雅黑" panose="020B0503020204020204" charset="-122"/>
                <a:ea typeface="微软雅黑" panose="020B0503020204020204" charset="-122"/>
                <a:sym typeface="+mn-ea"/>
              </a:rPr>
              <a:t>人机交互</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77360" y="798830"/>
            <a:ext cx="3369945" cy="368300"/>
          </a:xfrm>
          <a:prstGeom prst="rect">
            <a:avLst/>
          </a:prstGeom>
          <a:noFill/>
        </p:spPr>
        <p:txBody>
          <a:bodyPr wrap="square" rtlCol="0">
            <a:spAutoFit/>
          </a:bodyPr>
          <a:p>
            <a:r>
              <a:rPr lang="en-US" altLang="zh-CN"/>
              <a:t>	 </a:t>
            </a:r>
            <a:r>
              <a:rPr lang="zh-CN" altLang="en-US"/>
              <a:t>问题</a:t>
            </a:r>
            <a:endParaRPr lang="zh-CN" altLang="en-US"/>
          </a:p>
        </p:txBody>
      </p:sp>
      <p:sp>
        <p:nvSpPr>
          <p:cNvPr id="3" name="TextBox 1"/>
          <p:cNvSpPr txBox="1"/>
          <p:nvPr/>
        </p:nvSpPr>
        <p:spPr>
          <a:xfrm>
            <a:off x="816432" y="1480731"/>
            <a:ext cx="9937104" cy="2491740"/>
          </a:xfrm>
          <a:prstGeom prst="rect">
            <a:avLst/>
          </a:prstGeom>
          <a:noFill/>
        </p:spPr>
        <p:txBody>
          <a:bodyPr wrap="square" rtlCol="0">
            <a:spAutoFit/>
          </a:bodyPr>
          <a:p>
            <a:r>
              <a:rPr lang="zh-CN" altLang="en-US" sz="2800" dirty="0"/>
              <a:t>问题：</a:t>
            </a:r>
            <a:endParaRPr lang="zh-CN" altLang="en-US" sz="2800" dirty="0"/>
          </a:p>
          <a:p>
            <a:endParaRPr lang="en-US" altLang="zh-CN" sz="3200" dirty="0"/>
          </a:p>
          <a:p>
            <a:r>
              <a:rPr lang="en-US" altLang="zh-CN" sz="3200" dirty="0"/>
              <a:t>1.</a:t>
            </a:r>
            <a:r>
              <a:rPr lang="zh-CN" altLang="en-US" sz="3200" dirty="0"/>
              <a:t>界面原型提供给用户的价值有什么？</a:t>
            </a:r>
            <a:endParaRPr lang="en-US" altLang="zh-CN" sz="3200" dirty="0"/>
          </a:p>
          <a:p>
            <a:r>
              <a:rPr lang="en-US" altLang="zh-CN" sz="3200" dirty="0"/>
              <a:t>2.</a:t>
            </a:r>
            <a:r>
              <a:rPr lang="zh-CN" altLang="en-US" sz="3200" dirty="0"/>
              <a:t>界面原型的优势有什么？</a:t>
            </a:r>
            <a:endParaRPr lang="en-US" altLang="zh-CN" sz="3200" dirty="0"/>
          </a:p>
          <a:p>
            <a:r>
              <a:rPr lang="en-US" altLang="zh-CN" sz="3200" dirty="0"/>
              <a:t>3.</a:t>
            </a:r>
            <a:r>
              <a:rPr lang="zh-CN" altLang="en-US" sz="3200" dirty="0"/>
              <a:t>有哪些方式可以来画界面原型？</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77360" y="798830"/>
            <a:ext cx="3369945" cy="368300"/>
          </a:xfrm>
          <a:prstGeom prst="rect">
            <a:avLst/>
          </a:prstGeom>
          <a:noFill/>
        </p:spPr>
        <p:txBody>
          <a:bodyPr wrap="square" rtlCol="0">
            <a:spAutoFit/>
          </a:bodyPr>
          <a:p>
            <a:r>
              <a:rPr lang="en-US" altLang="zh-CN"/>
              <a:t>	 </a:t>
            </a:r>
            <a:r>
              <a:rPr lang="zh-CN" altLang="en-US"/>
              <a:t>问题</a:t>
            </a:r>
            <a:endParaRPr lang="zh-CN" altLang="en-US"/>
          </a:p>
        </p:txBody>
      </p:sp>
      <p:sp>
        <p:nvSpPr>
          <p:cNvPr id="3" name="TextBox 1"/>
          <p:cNvSpPr txBox="1"/>
          <p:nvPr/>
        </p:nvSpPr>
        <p:spPr>
          <a:xfrm>
            <a:off x="816432" y="1480731"/>
            <a:ext cx="9937104" cy="2491740"/>
          </a:xfrm>
          <a:prstGeom prst="rect">
            <a:avLst/>
          </a:prstGeom>
          <a:noFill/>
        </p:spPr>
        <p:txBody>
          <a:bodyPr wrap="square" rtlCol="0">
            <a:spAutoFit/>
          </a:bodyPr>
          <a:p>
            <a:r>
              <a:rPr lang="zh-CN" altLang="en-US" sz="2800" dirty="0"/>
              <a:t>问题：</a:t>
            </a:r>
            <a:endParaRPr lang="zh-CN" altLang="en-US" sz="2800" dirty="0"/>
          </a:p>
          <a:p>
            <a:endParaRPr lang="en-US" altLang="zh-CN" sz="3200" dirty="0"/>
          </a:p>
          <a:p>
            <a:r>
              <a:rPr lang="en-US" altLang="zh-CN" sz="3200" dirty="0"/>
              <a:t>1.</a:t>
            </a:r>
            <a:r>
              <a:rPr lang="zh-CN" altLang="en-US" sz="3200" dirty="0"/>
              <a:t>界面原型提供给用户的价值有什么？</a:t>
            </a:r>
            <a:endParaRPr lang="en-US" altLang="zh-CN" sz="3200" dirty="0"/>
          </a:p>
          <a:p>
            <a:r>
              <a:rPr lang="en-US" altLang="zh-CN" sz="3200" dirty="0"/>
              <a:t>2.</a:t>
            </a:r>
            <a:r>
              <a:rPr lang="zh-CN" altLang="en-US" sz="3200" dirty="0"/>
              <a:t>界面原型的优势有什么？</a:t>
            </a:r>
            <a:endParaRPr lang="en-US" altLang="zh-CN" sz="3200" dirty="0"/>
          </a:p>
          <a:p>
            <a:r>
              <a:rPr lang="en-US" altLang="zh-CN" sz="3200" dirty="0"/>
              <a:t>3.</a:t>
            </a:r>
            <a:r>
              <a:rPr lang="zh-CN" altLang="en-US" sz="3200" dirty="0"/>
              <a:t>有哪些方式可以来画界面原型？</a:t>
            </a:r>
            <a:endParaRPr lang="zh-CN" altLang="en-US" sz="3200" dirty="0"/>
          </a:p>
        </p:txBody>
      </p:sp>
      <p:sp>
        <p:nvSpPr>
          <p:cNvPr id="4" name="TextBox 3"/>
          <p:cNvSpPr txBox="1"/>
          <p:nvPr/>
        </p:nvSpPr>
        <p:spPr>
          <a:xfrm>
            <a:off x="816483" y="3972405"/>
            <a:ext cx="5832648" cy="1814830"/>
          </a:xfrm>
          <a:prstGeom prst="rect">
            <a:avLst/>
          </a:prstGeom>
          <a:noFill/>
        </p:spPr>
        <p:txBody>
          <a:bodyPr wrap="square" rtlCol="0">
            <a:spAutoFit/>
          </a:bodyPr>
          <a:p>
            <a:r>
              <a:rPr lang="en-US" altLang="zh-CN" sz="2800" b="1" dirty="0">
                <a:solidFill>
                  <a:srgbClr val="C00000"/>
                </a:solidFill>
              </a:rPr>
              <a:t>1.</a:t>
            </a:r>
            <a:r>
              <a:rPr lang="zh-CN" altLang="en-US" sz="2800" b="1" dirty="0">
                <a:solidFill>
                  <a:srgbClr val="C00000"/>
                </a:solidFill>
              </a:rPr>
              <a:t>看到需求实现的最终效果</a:t>
            </a:r>
            <a:endParaRPr lang="zh-CN" altLang="en-US" sz="2800" b="1" dirty="0">
              <a:solidFill>
                <a:srgbClr val="C00000"/>
              </a:solidFill>
            </a:endParaRPr>
          </a:p>
          <a:p>
            <a:r>
              <a:rPr lang="en-US" altLang="zh-CN" sz="2800" b="1" dirty="0">
                <a:solidFill>
                  <a:srgbClr val="C00000"/>
                </a:solidFill>
              </a:rPr>
              <a:t>2.</a:t>
            </a:r>
            <a:r>
              <a:rPr lang="zh-CN" altLang="en-US" sz="2800" b="1" dirty="0">
                <a:solidFill>
                  <a:srgbClr val="C00000"/>
                </a:solidFill>
              </a:rPr>
              <a:t>可视化</a:t>
            </a:r>
            <a:endParaRPr lang="zh-CN" altLang="en-US" sz="2800" b="1" dirty="0">
              <a:solidFill>
                <a:srgbClr val="C00000"/>
              </a:solidFill>
            </a:endParaRPr>
          </a:p>
          <a:p>
            <a:r>
              <a:rPr lang="en-US" altLang="zh-CN" sz="2800" b="1" dirty="0">
                <a:solidFill>
                  <a:srgbClr val="C00000"/>
                </a:solidFill>
              </a:rPr>
              <a:t>3.</a:t>
            </a:r>
            <a:r>
              <a:rPr lang="zh-CN" altLang="en-US" sz="2800" b="1" dirty="0">
                <a:solidFill>
                  <a:srgbClr val="C00000"/>
                </a:solidFill>
              </a:rPr>
              <a:t>手绘，</a:t>
            </a:r>
            <a:r>
              <a:rPr lang="en-US" altLang="zh-CN" sz="2800" b="1" dirty="0">
                <a:solidFill>
                  <a:srgbClr val="C00000"/>
                </a:solidFill>
              </a:rPr>
              <a:t>HTML</a:t>
            </a:r>
            <a:r>
              <a:rPr lang="zh-CN" altLang="en-US" sz="2800" b="1" dirty="0">
                <a:solidFill>
                  <a:srgbClr val="C00000"/>
                </a:solidFill>
              </a:rPr>
              <a:t>制作，专门的界面原型工具</a:t>
            </a:r>
            <a:endParaRPr lang="zh-CN" altLang="en-US" sz="28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 calcmode="lin" valueType="num">
                                      <p:cBhvr additive="base">
                                        <p:cTn id="2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 calcmode="lin" valueType="num">
                                      <p:cBhvr additive="base">
                                        <p:cTn id="3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 calcmode="lin" valueType="num">
                                      <p:cBhvr additive="base">
                                        <p:cTn id="4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1"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4</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参考文献</a:t>
            </a:r>
            <a:endParaRPr lang="zh-CN" altLang="en-US" sz="3200" b="1"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77360" y="798830"/>
            <a:ext cx="3369945" cy="368300"/>
          </a:xfrm>
          <a:prstGeom prst="rect">
            <a:avLst/>
          </a:prstGeom>
          <a:noFill/>
        </p:spPr>
        <p:txBody>
          <a:bodyPr wrap="square" rtlCol="0">
            <a:spAutoFit/>
          </a:bodyPr>
          <a:p>
            <a:r>
              <a:rPr lang="en-US" altLang="zh-CN"/>
              <a:t>	 </a:t>
            </a:r>
            <a:r>
              <a:rPr lang="zh-CN" altLang="en-US"/>
              <a:t>参考文献</a:t>
            </a:r>
            <a:endParaRPr lang="zh-CN" altLang="en-US"/>
          </a:p>
        </p:txBody>
      </p:sp>
      <p:sp>
        <p:nvSpPr>
          <p:cNvPr id="5" name="文本框 4"/>
          <p:cNvSpPr txBox="1"/>
          <p:nvPr/>
        </p:nvSpPr>
        <p:spPr>
          <a:xfrm>
            <a:off x="1143635" y="1942465"/>
            <a:ext cx="9904730" cy="1753235"/>
          </a:xfrm>
          <a:prstGeom prst="rect">
            <a:avLst/>
          </a:prstGeom>
          <a:noFill/>
        </p:spPr>
        <p:txBody>
          <a:bodyPr wrap="square" rtlCol="0">
            <a:spAutoFit/>
          </a:bodyPr>
          <a:p>
            <a:r>
              <a:rPr lang="zh-CN" altLang="en-US"/>
              <a:t>【</a:t>
            </a:r>
            <a:r>
              <a:rPr lang="en-US" altLang="zh-CN"/>
              <a:t>1</a:t>
            </a:r>
            <a:r>
              <a:rPr lang="zh-CN" altLang="en-US"/>
              <a:t>】http://www.sohu.com/a/154095742_760583  </a:t>
            </a:r>
            <a:r>
              <a:rPr lang="en-US" altLang="zh-CN"/>
              <a:t>2018.11.3 11</a:t>
            </a:r>
            <a:r>
              <a:rPr lang="zh-CN" altLang="en-US"/>
              <a:t>：</a:t>
            </a:r>
            <a:r>
              <a:rPr lang="en-US" altLang="zh-CN"/>
              <a:t>30</a:t>
            </a:r>
            <a:endParaRPr lang="en-US" altLang="zh-CN"/>
          </a:p>
          <a:p>
            <a:r>
              <a:rPr lang="zh-CN" altLang="en-US"/>
              <a:t>【</a:t>
            </a:r>
            <a:r>
              <a:rPr lang="en-US" altLang="zh-CN"/>
              <a:t>2</a:t>
            </a:r>
            <a:r>
              <a:rPr lang="zh-CN" altLang="en-US"/>
              <a:t>】</a:t>
            </a:r>
            <a:r>
              <a:rPr lang="en-US" altLang="zh-CN" dirty="0">
                <a:sym typeface="+mn-ea"/>
              </a:rPr>
              <a:t>http://www.baike.com/wiki/%E4%BA%BA%E6%9C%BA%E4%BA%A4%E4%BA%92</a:t>
            </a:r>
            <a:r>
              <a:rPr lang="zh-CN" altLang="en-US" dirty="0"/>
              <a:t>  </a:t>
            </a:r>
            <a:r>
              <a:rPr lang="en-US" altLang="zh-CN" dirty="0"/>
              <a:t>2018.11.3 11</a:t>
            </a:r>
            <a:r>
              <a:rPr lang="zh-CN" altLang="en-US" dirty="0"/>
              <a:t>：</a:t>
            </a:r>
            <a:r>
              <a:rPr lang="en-US" altLang="zh-CN" dirty="0"/>
              <a:t>52</a:t>
            </a:r>
            <a:endParaRPr lang="en-US" altLang="zh-CN" dirty="0"/>
          </a:p>
          <a:p>
            <a:r>
              <a:rPr lang="zh-CN" altLang="en-US" dirty="0"/>
              <a:t>【</a:t>
            </a:r>
            <a:r>
              <a:rPr lang="en-US" altLang="zh-CN" dirty="0"/>
              <a:t>3</a:t>
            </a:r>
            <a:r>
              <a:rPr lang="zh-CN" altLang="en-US" dirty="0"/>
              <a:t>】https://zhidao.baidu.com/question/81527508.html  </a:t>
            </a:r>
            <a:r>
              <a:rPr lang="en-US" altLang="zh-CN" dirty="0"/>
              <a:t>2018.11.3 12.34</a:t>
            </a:r>
            <a:endParaRPr lang="en-US" altLang="zh-CN" dirty="0"/>
          </a:p>
          <a:p>
            <a:r>
              <a:rPr lang="zh-CN" altLang="en-US" dirty="0"/>
              <a:t>【</a:t>
            </a:r>
            <a:r>
              <a:rPr lang="en-US" altLang="zh-CN" dirty="0"/>
              <a:t>4</a:t>
            </a:r>
            <a:r>
              <a:rPr lang="zh-CN" altLang="en-US" dirty="0"/>
              <a:t>】https://en.wikipedia.org/wiki/Axure_RP  </a:t>
            </a:r>
            <a:r>
              <a:rPr lang="en-US" altLang="zh-CN" dirty="0"/>
              <a:t>2018.11.4   12:20</a:t>
            </a:r>
            <a:endParaRPr lang="en-US" altLang="zh-CN" dirty="0"/>
          </a:p>
          <a:p>
            <a:endParaRPr lang="zh-CN" altLang="en-US" dirty="0"/>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1"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4</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小组分工</a:t>
            </a:r>
            <a:endParaRPr lang="zh-CN" altLang="en-US" sz="3200" b="1"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7" grpId="0" bldLvl="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05605" y="829945"/>
            <a:ext cx="3369945" cy="368300"/>
          </a:xfrm>
          <a:prstGeom prst="rect">
            <a:avLst/>
          </a:prstGeom>
          <a:noFill/>
        </p:spPr>
        <p:txBody>
          <a:bodyPr wrap="square" rtlCol="0">
            <a:spAutoFit/>
          </a:bodyPr>
          <a:p>
            <a:r>
              <a:rPr lang="en-US" altLang="zh-CN"/>
              <a:t>	</a:t>
            </a:r>
            <a:r>
              <a:rPr lang="zh-CN" altLang="en-US"/>
              <a:t>组员分工</a:t>
            </a:r>
            <a:endParaRPr lang="zh-CN" altLang="en-US"/>
          </a:p>
        </p:txBody>
      </p:sp>
      <p:sp>
        <p:nvSpPr>
          <p:cNvPr id="5" name="文本框 4"/>
          <p:cNvSpPr txBox="1"/>
          <p:nvPr/>
        </p:nvSpPr>
        <p:spPr>
          <a:xfrm>
            <a:off x="1143635" y="1942465"/>
            <a:ext cx="9904730" cy="3876675"/>
          </a:xfrm>
          <a:prstGeom prst="rect">
            <a:avLst/>
          </a:prstGeom>
          <a:noFill/>
        </p:spPr>
        <p:txBody>
          <a:bodyPr wrap="square" rtlCol="0">
            <a:spAutoFit/>
          </a:bodyPr>
          <a:p>
            <a:r>
              <a:rPr lang="zh-CN" altLang="en-US" sz="3200" dirty="0">
                <a:sym typeface="+mn-ea"/>
              </a:rPr>
              <a:t>童欣       </a:t>
            </a:r>
            <a:r>
              <a:rPr lang="en-US" altLang="zh-CN" sz="3200" dirty="0">
                <a:sym typeface="+mn-ea"/>
              </a:rPr>
              <a:t>88        </a:t>
            </a:r>
            <a:r>
              <a:rPr lang="zh-CN" altLang="en-US" sz="3200" dirty="0">
                <a:sym typeface="+mn-ea"/>
              </a:rPr>
              <a:t>参与</a:t>
            </a:r>
            <a:r>
              <a:rPr lang="en-US" altLang="zh-CN" sz="3200" dirty="0">
                <a:sym typeface="+mn-ea"/>
              </a:rPr>
              <a:t>ppt</a:t>
            </a:r>
            <a:r>
              <a:rPr lang="zh-CN" altLang="en-US" sz="3200" dirty="0">
                <a:sym typeface="+mn-ea"/>
              </a:rPr>
              <a:t>的资料收集</a:t>
            </a:r>
            <a:endParaRPr lang="zh-CN" altLang="en-US" sz="3200" dirty="0">
              <a:sym typeface="+mn-ea"/>
            </a:endParaRPr>
          </a:p>
          <a:p>
            <a:r>
              <a:rPr lang="zh-CN" altLang="en-US" sz="3200" dirty="0">
                <a:sym typeface="+mn-ea"/>
              </a:rPr>
              <a:t>吴自强    </a:t>
            </a:r>
            <a:r>
              <a:rPr lang="en-US" altLang="zh-CN" sz="3200" dirty="0">
                <a:sym typeface="+mn-ea"/>
              </a:rPr>
              <a:t>88       </a:t>
            </a:r>
            <a:r>
              <a:rPr lang="zh-CN" altLang="en-US" sz="3200" dirty="0">
                <a:sym typeface="+mn-ea"/>
              </a:rPr>
              <a:t>做</a:t>
            </a:r>
            <a:r>
              <a:rPr lang="en-US" altLang="zh-CN" sz="3200" dirty="0">
                <a:sym typeface="+mn-ea"/>
              </a:rPr>
              <a:t>ppt</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陈婧唯    </a:t>
            </a:r>
            <a:r>
              <a:rPr lang="en-US" altLang="zh-CN" sz="3200" dirty="0">
                <a:sym typeface="+mn-ea"/>
              </a:rPr>
              <a:t>87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陈雅菁    </a:t>
            </a:r>
            <a:r>
              <a:rPr lang="en-US" altLang="zh-CN" sz="3200" dirty="0">
                <a:sym typeface="+mn-ea"/>
              </a:rPr>
              <a:t>86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刘震       </a:t>
            </a:r>
            <a:r>
              <a:rPr lang="en-US" altLang="zh-CN" sz="3200" dirty="0">
                <a:sym typeface="+mn-ea"/>
              </a:rPr>
              <a:t>85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张天颖    </a:t>
            </a:r>
            <a:r>
              <a:rPr lang="en-US" altLang="zh-CN" sz="3200" dirty="0">
                <a:sym typeface="+mn-ea"/>
              </a:rPr>
              <a:t>84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a:p>
          <a:p>
            <a:endParaRPr lang="en-US" altLang="zh-CN" dirty="0"/>
          </a:p>
          <a:p>
            <a:endParaRPr lang="zh-CN" altLang="en-US" dirty="0"/>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86277" y="1532122"/>
            <a:ext cx="734944" cy="22987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 name="矩形 1"/>
          <p:cNvSpPr/>
          <p:nvPr/>
        </p:nvSpPr>
        <p:spPr>
          <a:xfrm>
            <a:off x="4491" y="847"/>
            <a:ext cx="12187509" cy="6856308"/>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88" tIns="43343" rIns="86688" bIns="43343" numCol="1" spcCol="0" rtlCol="0" fromWordArt="0" anchor="ctr" anchorCtr="0" forceAA="0" compatLnSpc="1">
            <a:noAutofit/>
          </a:bodyPr>
          <a:lstStyle/>
          <a:p>
            <a:pPr algn="ct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52" name="任意多边形 51"/>
          <p:cNvSpPr/>
          <p:nvPr/>
        </p:nvSpPr>
        <p:spPr>
          <a:xfrm>
            <a:off x="753" y="1722355"/>
            <a:ext cx="12190495" cy="513479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rgbClr val="007FD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3" name="任意多边形 52"/>
          <p:cNvSpPr/>
          <p:nvPr/>
        </p:nvSpPr>
        <p:spPr>
          <a:xfrm flipH="1">
            <a:off x="4662418" y="4882793"/>
            <a:ext cx="7528830" cy="1974596"/>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任意多边形 53"/>
          <p:cNvSpPr/>
          <p:nvPr/>
        </p:nvSpPr>
        <p:spPr>
          <a:xfrm rot="10800000">
            <a:off x="7045373" y="611"/>
            <a:ext cx="5145874" cy="1721509"/>
          </a:xfrm>
          <a:custGeom>
            <a:avLst/>
            <a:gdLst>
              <a:gd name="connsiteX0" fmla="*/ 0 w 6907593"/>
              <a:gd name="connsiteY0" fmla="*/ 0 h 1776503"/>
              <a:gd name="connsiteX1" fmla="*/ 6907593 w 6907593"/>
              <a:gd name="connsiteY1" fmla="*/ 1776503 h 1776503"/>
              <a:gd name="connsiteX2" fmla="*/ 0 w 6907593"/>
              <a:gd name="connsiteY2" fmla="*/ 1776503 h 1776503"/>
            </a:gdLst>
            <a:ahLst/>
            <a:cxnLst>
              <a:cxn ang="0">
                <a:pos x="connsiteX0" y="connsiteY0"/>
              </a:cxn>
              <a:cxn ang="0">
                <a:pos x="connsiteX1" y="connsiteY1"/>
              </a:cxn>
              <a:cxn ang="0">
                <a:pos x="connsiteX2" y="connsiteY2"/>
              </a:cxn>
            </a:cxnLst>
            <a:rect l="l" t="t" r="r" b="b"/>
            <a:pathLst>
              <a:path w="6907593" h="1776503">
                <a:moveTo>
                  <a:pt x="0" y="0"/>
                </a:moveTo>
                <a:lnTo>
                  <a:pt x="6907593" y="1776503"/>
                </a:lnTo>
                <a:lnTo>
                  <a:pt x="0" y="1776503"/>
                </a:lnTo>
                <a:close/>
              </a:path>
            </a:pathLst>
          </a:custGeom>
          <a:solidFill>
            <a:srgbClr val="01B2F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 name="TextBox 56"/>
          <p:cNvSpPr txBox="1"/>
          <p:nvPr/>
        </p:nvSpPr>
        <p:spPr>
          <a:xfrm>
            <a:off x="3480834" y="2063514"/>
            <a:ext cx="4435001" cy="1000760"/>
          </a:xfrm>
          <a:prstGeom prst="rect">
            <a:avLst/>
          </a:prstGeom>
          <a:noFill/>
        </p:spPr>
        <p:txBody>
          <a:bodyPr wrap="square" rtlCol="0">
            <a:spAutoFit/>
          </a:bodyPr>
          <a:lstStyle/>
          <a:p>
            <a:pPr algn="ctr">
              <a:lnSpc>
                <a:spcPct val="130000"/>
              </a:lnSpc>
            </a:pPr>
            <a:r>
              <a:rPr lang="en-US" sz="4550" b="1" dirty="0" smtClean="0">
                <a:solidFill>
                  <a:srgbClr val="FF0000"/>
                </a:solidFill>
                <a:latin typeface="Arial" panose="020B0604020202020204" pitchFamily="34" charset="0"/>
                <a:ea typeface="微软雅黑" panose="020B0503020204020204" charset="-122"/>
                <a:sym typeface="Arial" panose="020B0604020202020204" pitchFamily="34" charset="0"/>
              </a:rPr>
              <a:t>THANK  YOU</a:t>
            </a:r>
            <a:r>
              <a:rPr lang="en-US" sz="4550" dirty="0" smtClean="0">
                <a:solidFill>
                  <a:srgbClr val="FF0000"/>
                </a:solidFill>
                <a:latin typeface="Arial" panose="020B0604020202020204" pitchFamily="34" charset="0"/>
                <a:ea typeface="微软雅黑" panose="020B0503020204020204" charset="-122"/>
                <a:sym typeface="Arial" panose="020B0604020202020204" pitchFamily="34" charset="0"/>
              </a:rPr>
              <a:t> </a:t>
            </a:r>
            <a:endParaRPr lang="en-US" sz="4550" dirty="0">
              <a:solidFill>
                <a:srgbClr val="FF0000"/>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additive="base">
                                        <p:cTn id="12" dur="500" fill="hold"/>
                                        <p:tgtEl>
                                          <p:spTgt spid="54"/>
                                        </p:tgtEl>
                                        <p:attrNameLst>
                                          <p:attrName>ppt_x</p:attrName>
                                        </p:attrNameLst>
                                      </p:cBhvr>
                                      <p:tavLst>
                                        <p:tav tm="0">
                                          <p:val>
                                            <p:strVal val="1+#ppt_w/2"/>
                                          </p:val>
                                        </p:tav>
                                        <p:tav tm="100000">
                                          <p:val>
                                            <p:strVal val="#ppt_x"/>
                                          </p:val>
                                        </p:tav>
                                      </p:tavLst>
                                    </p:anim>
                                    <p:anim calcmode="lin" valueType="num">
                                      <p:cBhvr additive="base">
                                        <p:cTn id="13" dur="500" fill="hold"/>
                                        <p:tgtEl>
                                          <p:spTgt spid="5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1+#ppt_w/2"/>
                                          </p:val>
                                        </p:tav>
                                        <p:tav tm="100000">
                                          <p:val>
                                            <p:strVal val="#ppt_x"/>
                                          </p:val>
                                        </p:tav>
                                      </p:tavLst>
                                    </p:anim>
                                    <p:anim calcmode="lin" valueType="num">
                                      <p:cBhvr additive="base">
                                        <p:cTn id="18" dur="500" fill="hold"/>
                                        <p:tgtEl>
                                          <p:spTgt spid="5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500" fill="hold"/>
                                        <p:tgtEl>
                                          <p:spTgt spid="52"/>
                                        </p:tgtEl>
                                        <p:attrNameLst>
                                          <p:attrName>ppt_x</p:attrName>
                                        </p:attrNameLst>
                                      </p:cBhvr>
                                      <p:tavLst>
                                        <p:tav tm="0">
                                          <p:val>
                                            <p:strVal val="0-#ppt_w/2"/>
                                          </p:val>
                                        </p:tav>
                                        <p:tav tm="100000">
                                          <p:val>
                                            <p:strVal val="#ppt_x"/>
                                          </p:val>
                                        </p:tav>
                                      </p:tavLst>
                                    </p:anim>
                                    <p:anim calcmode="lin" valueType="num">
                                      <p:cBhvr additive="base">
                                        <p:cTn id="23" dur="500" fill="hold"/>
                                        <p:tgtEl>
                                          <p:spTgt spid="52"/>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2" grpId="0" bldLvl="0" animBg="1"/>
      <p:bldP spid="53" grpId="0" bldLvl="0" animBg="1"/>
      <p:bldP spid="54" grpId="0" bldLvl="0" animBg="1"/>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36314" y="658906"/>
            <a:ext cx="5603875" cy="521970"/>
          </a:xfrm>
          <a:prstGeom prst="rect">
            <a:avLst/>
          </a:prstGeom>
          <a:noFill/>
        </p:spPr>
        <p:txBody>
          <a:bodyPr wrap="none" rtlCol="0">
            <a:spAutoFit/>
          </a:bodyPr>
          <a:lstStyle/>
          <a:p>
            <a:pPr algn="ctr"/>
            <a:r>
              <a:rPr kumimoji="1" lang="en-US" altLang="zh-CN" sz="2800" dirty="0">
                <a:solidFill>
                  <a:schemeClr val="bg1"/>
                </a:solidFill>
              </a:rPr>
              <a:t>				</a:t>
            </a:r>
            <a:r>
              <a:rPr lang="zh-CN" altLang="en-US" sz="2800" dirty="0" smtClean="0">
                <a:latin typeface="华文彩云" panose="02010800040101010101" pitchFamily="2" charset="-122"/>
                <a:ea typeface="华文彩云" panose="02010800040101010101" pitchFamily="2" charset="-122"/>
                <a:sym typeface="+mn-ea"/>
              </a:rPr>
              <a:t>什么是人机交互</a:t>
            </a:r>
            <a:r>
              <a:rPr lang="en-US" altLang="zh-CN" sz="2800" dirty="0">
                <a:latin typeface="华文彩云" panose="02010800040101010101" pitchFamily="2" charset="-122"/>
                <a:ea typeface="华文彩云" panose="02010800040101010101" pitchFamily="2" charset="-122"/>
                <a:sym typeface="+mn-ea"/>
              </a:rPr>
              <a:t>?</a:t>
            </a:r>
            <a:endParaRPr kumimoji="1" lang="zh-CN" altLang="en-US" sz="2800" dirty="0">
              <a:solidFill>
                <a:schemeClr val="bg1"/>
              </a:solidFill>
            </a:endParaRPr>
          </a:p>
        </p:txBody>
      </p:sp>
      <p:pic>
        <p:nvPicPr>
          <p:cNvPr id="3" name="图片 2" descr="1"/>
          <p:cNvPicPr>
            <a:picLocks noChangeAspect="1"/>
          </p:cNvPicPr>
          <p:nvPr/>
        </p:nvPicPr>
        <p:blipFill>
          <a:blip r:embed="rId1"/>
          <a:stretch>
            <a:fillRect/>
          </a:stretch>
        </p:blipFill>
        <p:spPr>
          <a:xfrm>
            <a:off x="1909445" y="3200400"/>
            <a:ext cx="7495540" cy="3658235"/>
          </a:xfrm>
          <a:prstGeom prst="rect">
            <a:avLst/>
          </a:prstGeom>
        </p:spPr>
      </p:pic>
      <p:sp>
        <p:nvSpPr>
          <p:cNvPr id="2" name="TextBox 1"/>
          <p:cNvSpPr txBox="1"/>
          <p:nvPr/>
        </p:nvSpPr>
        <p:spPr>
          <a:xfrm>
            <a:off x="1338915" y="1446092"/>
            <a:ext cx="10570305" cy="1753235"/>
          </a:xfrm>
          <a:prstGeom prst="rect">
            <a:avLst/>
          </a:prstGeom>
          <a:noFill/>
        </p:spPr>
        <p:txBody>
          <a:bodyPr wrap="square" rtlCol="0">
            <a:spAutoFit/>
          </a:bodyPr>
          <a:p>
            <a:r>
              <a:rPr lang="zh-CN" altLang="en-US" sz="3600" b="1" dirty="0" smtClean="0"/>
              <a:t>人机交互</a:t>
            </a:r>
            <a:r>
              <a:rPr lang="zh-CN" altLang="en-US" sz="3600" b="1" dirty="0"/>
              <a:t>是指人与计算机之间使用某种对话语言，以一定的交互方式，为完成确定任务的人与计算机之间的信息交换过程。【</a:t>
            </a:r>
            <a:r>
              <a:rPr lang="en-US" altLang="zh-CN" sz="3600" b="1" dirty="0"/>
              <a:t>1</a:t>
            </a:r>
            <a:r>
              <a:rPr lang="zh-CN" altLang="en-US" sz="3600" b="1" dirty="0"/>
              <a:t>】</a:t>
            </a:r>
            <a:endParaRPr lang="zh-CN" altLang="en-US" sz="3600" b="1"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099"/>
                            </p:stCondLst>
                            <p:childTnLst>
                              <p:par>
                                <p:cTn id="11" presetID="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2599"/>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a:t>
            </a:r>
            <a:r>
              <a:rPr lang="zh-CN" altLang="en-US" sz="2800" dirty="0" smtClean="0">
                <a:latin typeface="华文彩云" panose="02010800040101010101" pitchFamily="2" charset="-122"/>
                <a:ea typeface="华文彩云" panose="02010800040101010101" pitchFamily="2" charset="-122"/>
                <a:sym typeface="+mn-ea"/>
              </a:rPr>
              <a:t>是人机交互界面？</a:t>
            </a:r>
            <a:endParaRPr kumimoji="1" lang="zh-CN" altLang="en-US" sz="2800" dirty="0">
              <a:solidFill>
                <a:schemeClr val="bg1"/>
              </a:solidFill>
            </a:endParaRPr>
          </a:p>
        </p:txBody>
      </p:sp>
      <p:sp>
        <p:nvSpPr>
          <p:cNvPr id="28" name="TextBox 7"/>
          <p:cNvSpPr txBox="1"/>
          <p:nvPr/>
        </p:nvSpPr>
        <p:spPr>
          <a:xfrm>
            <a:off x="2125345" y="1496060"/>
            <a:ext cx="8206740" cy="645160"/>
          </a:xfrm>
          <a:prstGeom prst="rect">
            <a:avLst/>
          </a:prstGeom>
          <a:noFill/>
        </p:spPr>
        <p:txBody>
          <a:bodyPr wrap="square" rtlCol="0">
            <a:spAutoFit/>
          </a:bodyPr>
          <a:p>
            <a:r>
              <a:rPr lang="zh-CN" altLang="en-US" sz="3600" b="1" dirty="0" smtClean="0"/>
              <a:t>人机交互界面通常是指用户可见的部分。</a:t>
            </a:r>
            <a:endParaRPr lang="zh-CN" altLang="en-US" sz="3600" b="1" dirty="0"/>
          </a:p>
        </p:txBody>
      </p:sp>
      <p:pic>
        <p:nvPicPr>
          <p:cNvPr id="29" name="图片 28" descr=")WFF3]8X[9}V~V)_F{R{)IQ"/>
          <p:cNvPicPr>
            <a:picLocks noChangeAspect="1"/>
          </p:cNvPicPr>
          <p:nvPr/>
        </p:nvPicPr>
        <p:blipFill>
          <a:blip r:embed="rId1"/>
          <a:stretch>
            <a:fillRect/>
          </a:stretch>
        </p:blipFill>
        <p:spPr>
          <a:xfrm>
            <a:off x="1066800" y="2141220"/>
            <a:ext cx="10058400" cy="4525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a:t>
            </a:r>
            <a:r>
              <a:rPr lang="zh-CN" altLang="en-US" sz="2800" dirty="0" smtClean="0">
                <a:latin typeface="华文彩云" panose="02010800040101010101" pitchFamily="2" charset="-122"/>
                <a:ea typeface="华文彩云" panose="02010800040101010101" pitchFamily="2" charset="-122"/>
                <a:sym typeface="+mn-ea"/>
              </a:rPr>
              <a:t>是人机交互界面？</a:t>
            </a:r>
            <a:endParaRPr kumimoji="1" lang="zh-CN" altLang="en-US" sz="2800" dirty="0">
              <a:solidFill>
                <a:schemeClr val="bg1"/>
              </a:solidFill>
            </a:endParaRPr>
          </a:p>
        </p:txBody>
      </p:sp>
      <p:pic>
        <p:nvPicPr>
          <p:cNvPr id="2" name="图片 1" descr="C)VSB(RZ%4S5VNECC{GZ41Y"/>
          <p:cNvPicPr>
            <a:picLocks noChangeAspect="1"/>
          </p:cNvPicPr>
          <p:nvPr/>
        </p:nvPicPr>
        <p:blipFill>
          <a:blip r:embed="rId1"/>
          <a:stretch>
            <a:fillRect/>
          </a:stretch>
        </p:blipFill>
        <p:spPr>
          <a:xfrm>
            <a:off x="1066800" y="1623060"/>
            <a:ext cx="10058400" cy="4774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a:t>
            </a:r>
            <a:r>
              <a:rPr lang="zh-CN" altLang="en-US" sz="2800" dirty="0" smtClean="0">
                <a:latin typeface="华文彩云" panose="02010800040101010101" pitchFamily="2" charset="-122"/>
                <a:ea typeface="华文彩云" panose="02010800040101010101" pitchFamily="2" charset="-122"/>
                <a:sym typeface="+mn-ea"/>
              </a:rPr>
              <a:t>是人机交互界面？</a:t>
            </a:r>
            <a:endParaRPr kumimoji="1" lang="zh-CN" altLang="en-US" sz="2800" dirty="0">
              <a:solidFill>
                <a:schemeClr val="bg1"/>
              </a:solidFill>
            </a:endParaRPr>
          </a:p>
        </p:txBody>
      </p:sp>
      <p:pic>
        <p:nvPicPr>
          <p:cNvPr id="3" name="图片 2" descr="V%X[2S[PH8{DM@M_310FN1S"/>
          <p:cNvPicPr>
            <a:picLocks noChangeAspect="1"/>
          </p:cNvPicPr>
          <p:nvPr/>
        </p:nvPicPr>
        <p:blipFill>
          <a:blip r:embed="rId1"/>
          <a:stretch>
            <a:fillRect/>
          </a:stretch>
        </p:blipFill>
        <p:spPr>
          <a:xfrm>
            <a:off x="1066800" y="1792605"/>
            <a:ext cx="10058400" cy="4396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672080" cy="521970"/>
          </a:xfrm>
          <a:prstGeom prst="rect">
            <a:avLst/>
          </a:prstGeom>
          <a:noFill/>
        </p:spPr>
        <p:txBody>
          <a:bodyPr wrap="none" rtlCol="0">
            <a:spAutoFit/>
          </a:bodyPr>
          <a:lstStyle/>
          <a:p>
            <a:pPr algn="l"/>
            <a:r>
              <a:rPr lang="en-US" altLang="zh-CN" sz="2800" b="1" dirty="0" smtClean="0">
                <a:sym typeface="+mn-ea"/>
              </a:rPr>
              <a:t>模型与设计方法</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4523105"/>
          </a:xfrm>
          <a:prstGeom prst="rect">
            <a:avLst/>
          </a:prstGeom>
          <a:noFill/>
        </p:spPr>
        <p:txBody>
          <a:bodyPr wrap="square" rtlCol="0">
            <a:spAutoFit/>
          </a:bodyPr>
          <a:p>
            <a:r>
              <a:rPr lang="en-US" altLang="zh-CN" sz="3600" b="1" dirty="0" smtClean="0">
                <a:latin typeface="华文新魏" panose="02010800040101010101" charset="-122"/>
                <a:ea typeface="华文新魏" panose="02010800040101010101" charset="-122"/>
                <a:cs typeface="华文新魏" panose="02010800040101010101" charset="-122"/>
                <a:sym typeface="+mn-ea"/>
              </a:rPr>
              <a:t>1.</a:t>
            </a:r>
            <a:r>
              <a:rPr lang="en-US" altLang="zh-CN" sz="3600" b="1" dirty="0" smtClean="0">
                <a:solidFill>
                  <a:srgbClr val="FF0000"/>
                </a:solidFill>
                <a:latin typeface="华文新魏" panose="02010800040101010101" charset="-122"/>
                <a:ea typeface="华文新魏" panose="02010800040101010101" charset="-122"/>
                <a:cs typeface="华文新魏" panose="02010800040101010101" charset="-122"/>
                <a:sym typeface="+mn-ea"/>
              </a:rPr>
              <a:t>模型与设计方法（Model and Methodology）</a:t>
            </a:r>
            <a:endParaRPr lang="en-US" altLang="zh-CN" sz="3600" b="1" dirty="0" smtClean="0">
              <a:solidFill>
                <a:srgbClr val="FF0000"/>
              </a:solidFill>
              <a:latin typeface="华文新魏" panose="02010800040101010101" charset="-122"/>
              <a:ea typeface="华文新魏" panose="02010800040101010101" charset="-122"/>
              <a:cs typeface="华文新魏" panose="02010800040101010101" charset="-122"/>
            </a:endParaRPr>
          </a:p>
          <a:p>
            <a:r>
              <a:rPr lang="en-US" altLang="zh-CN" sz="3600" b="1" dirty="0" smtClean="0">
                <a:latin typeface="华文新魏" panose="02010800040101010101" charset="-122"/>
                <a:ea typeface="华文新魏" panose="02010800040101010101" charset="-122"/>
                <a:cs typeface="华文新魏" panose="02010800040101010101" charset="-122"/>
                <a:sym typeface="+mn-ea"/>
              </a:rPr>
              <a:t>2.</a:t>
            </a:r>
            <a:r>
              <a:rPr lang="zh-CN" altLang="en-US" sz="3600" b="1" dirty="0" smtClean="0">
                <a:solidFill>
                  <a:srgbClr val="FF0000"/>
                </a:solidFill>
                <a:latin typeface="华文新魏" panose="02010800040101010101" charset="-122"/>
                <a:ea typeface="华文新魏" panose="02010800040101010101" charset="-122"/>
                <a:cs typeface="华文新魏" panose="02010800040101010101" charset="-122"/>
                <a:sym typeface="+mn-ea"/>
              </a:rPr>
              <a:t>可用性分析与评估（Usability and Evaluation）</a:t>
            </a:r>
            <a:endParaRPr lang="zh-CN" altLang="en-US" sz="3600" b="1" dirty="0" smtClean="0">
              <a:solidFill>
                <a:srgbClr val="FF0000"/>
              </a:solidFill>
              <a:latin typeface="华文新魏" panose="02010800040101010101" charset="-122"/>
              <a:ea typeface="华文新魏" panose="02010800040101010101" charset="-122"/>
              <a:cs typeface="华文新魏" panose="02010800040101010101" charset="-122"/>
            </a:endParaRPr>
          </a:p>
          <a:p>
            <a:r>
              <a:rPr lang="en-US" altLang="zh-CN" sz="3600" b="1" dirty="0" smtClean="0">
                <a:latin typeface="华文新魏" panose="02010800040101010101" charset="-122"/>
                <a:ea typeface="华文新魏" panose="02010800040101010101" charset="-122"/>
                <a:cs typeface="华文新魏" panose="02010800040101010101" charset="-122"/>
                <a:sym typeface="+mn-ea"/>
              </a:rPr>
              <a:t>3.</a:t>
            </a:r>
            <a:r>
              <a:rPr lang="zh-CN" altLang="en-US" sz="3600" b="1" dirty="0" smtClean="0">
                <a:solidFill>
                  <a:srgbClr val="FF0000"/>
                </a:solidFill>
                <a:latin typeface="华文新魏" panose="02010800040101010101" charset="-122"/>
                <a:ea typeface="华文新魏" panose="02010800040101010101" charset="-122"/>
                <a:cs typeface="华文新魏" panose="02010800040101010101" charset="-122"/>
                <a:sym typeface="+mn-ea"/>
              </a:rPr>
              <a:t>多通道交互技术（Multi-Modal）</a:t>
            </a:r>
            <a:endParaRPr lang="zh-CN" altLang="en-US" sz="3600" b="1" dirty="0" smtClean="0">
              <a:solidFill>
                <a:srgbClr val="FF0000"/>
              </a:solidFill>
              <a:latin typeface="华文新魏" panose="02010800040101010101" charset="-122"/>
              <a:ea typeface="华文新魏" panose="02010800040101010101" charset="-122"/>
              <a:cs typeface="华文新魏" panose="02010800040101010101" charset="-122"/>
            </a:endParaRPr>
          </a:p>
          <a:p>
            <a:r>
              <a:rPr lang="en-US" altLang="zh-CN" sz="3600" b="1" dirty="0" smtClean="0">
                <a:latin typeface="华文新魏" panose="02010800040101010101" charset="-122"/>
                <a:ea typeface="华文新魏" panose="02010800040101010101" charset="-122"/>
                <a:cs typeface="华文新魏" panose="02010800040101010101" charset="-122"/>
                <a:sym typeface="+mn-ea"/>
              </a:rPr>
              <a:t>4.</a:t>
            </a:r>
            <a:r>
              <a:rPr lang="zh-CN" altLang="en-US" sz="3600" b="1" dirty="0" smtClean="0">
                <a:solidFill>
                  <a:srgbClr val="FF0000"/>
                </a:solidFill>
                <a:latin typeface="华文新魏" panose="02010800040101010101" charset="-122"/>
                <a:ea typeface="华文新魏" panose="02010800040101010101" charset="-122"/>
                <a:cs typeface="华文新魏" panose="02010800040101010101" charset="-122"/>
                <a:sym typeface="+mn-ea"/>
              </a:rPr>
              <a:t>认知与智能用户界面（Intelligent User Interface，IUI）</a:t>
            </a:r>
            <a:endParaRPr lang="zh-CN" altLang="en-US" sz="3600" b="1" dirty="0" smtClean="0">
              <a:solidFill>
                <a:srgbClr val="FF0000"/>
              </a:solidFill>
              <a:latin typeface="华文新魏" panose="02010800040101010101" charset="-122"/>
              <a:ea typeface="华文新魏" panose="02010800040101010101" charset="-122"/>
              <a:cs typeface="华文新魏" panose="02010800040101010101" charset="-122"/>
            </a:endParaRPr>
          </a:p>
          <a:p>
            <a:r>
              <a:rPr lang="en-US" altLang="zh-CN" sz="3600" b="1" dirty="0" smtClean="0">
                <a:latin typeface="华文新魏" panose="02010800040101010101" charset="-122"/>
                <a:ea typeface="华文新魏" panose="02010800040101010101" charset="-122"/>
                <a:cs typeface="华文新魏" panose="02010800040101010101" charset="-122"/>
                <a:sym typeface="+mn-ea"/>
              </a:rPr>
              <a:t>5.</a:t>
            </a:r>
            <a:r>
              <a:rPr lang="zh-CN" altLang="en-US" sz="3600" b="1" dirty="0" smtClean="0">
                <a:latin typeface="华文新魏" panose="02010800040101010101" charset="-122"/>
                <a:ea typeface="华文新魏" panose="02010800040101010101" charset="-122"/>
                <a:cs typeface="华文新魏" panose="02010800040101010101" charset="-122"/>
                <a:sym typeface="+mn-ea"/>
              </a:rPr>
              <a:t>群件（Groupware）</a:t>
            </a:r>
            <a:endParaRPr lang="zh-CN" altLang="en-US" sz="3600" b="1" dirty="0" smtClean="0">
              <a:latin typeface="华文新魏" panose="02010800040101010101" charset="-122"/>
              <a:ea typeface="华文新魏" panose="02010800040101010101" charset="-122"/>
              <a:cs typeface="华文新魏" panose="02010800040101010101" charset="-122"/>
            </a:endParaRPr>
          </a:p>
          <a:p>
            <a:r>
              <a:rPr lang="en-US" altLang="zh-CN" sz="3600" b="1" dirty="0" smtClean="0">
                <a:latin typeface="华文新魏" panose="02010800040101010101" charset="-122"/>
                <a:ea typeface="华文新魏" panose="02010800040101010101" charset="-122"/>
                <a:cs typeface="华文新魏" panose="02010800040101010101" charset="-122"/>
                <a:sym typeface="+mn-ea"/>
              </a:rPr>
              <a:t>6.Web</a:t>
            </a:r>
            <a:r>
              <a:rPr lang="zh-CN" altLang="en-US" sz="3600" b="1" dirty="0" smtClean="0">
                <a:latin typeface="华文新魏" panose="02010800040101010101" charset="-122"/>
                <a:ea typeface="华文新魏" panose="02010800040101010101" charset="-122"/>
                <a:cs typeface="华文新魏" panose="02010800040101010101" charset="-122"/>
                <a:sym typeface="+mn-ea"/>
              </a:rPr>
              <a:t>设计（Web-Interaction）</a:t>
            </a:r>
            <a:endParaRPr lang="zh-CN" altLang="en-US" sz="3600" b="1" dirty="0" smtClean="0">
              <a:latin typeface="华文新魏" panose="02010800040101010101" charset="-122"/>
              <a:ea typeface="华文新魏" panose="02010800040101010101" charset="-122"/>
              <a:cs typeface="华文新魏" panose="02010800040101010101" charset="-122"/>
            </a:endParaRPr>
          </a:p>
          <a:p>
            <a:r>
              <a:rPr lang="en-US" altLang="zh-CN" sz="3600" b="1" dirty="0" smtClean="0">
                <a:latin typeface="华文新魏" panose="02010800040101010101" charset="-122"/>
                <a:ea typeface="华文新魏" panose="02010800040101010101" charset="-122"/>
                <a:cs typeface="华文新魏" panose="02010800040101010101" charset="-122"/>
                <a:sym typeface="+mn-ea"/>
              </a:rPr>
              <a:t>7.</a:t>
            </a:r>
            <a:r>
              <a:rPr lang="zh-CN" altLang="en-US" sz="3600" b="1" dirty="0" smtClean="0">
                <a:latin typeface="华文新魏" panose="02010800040101010101" charset="-122"/>
                <a:ea typeface="华文新魏" panose="02010800040101010101" charset="-122"/>
                <a:cs typeface="华文新魏" panose="02010800040101010101" charset="-122"/>
                <a:sym typeface="+mn-ea"/>
              </a:rPr>
              <a:t>移动界面设计（Mobile and Ubicomp）</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6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dirty="0" smtClean="0">
                <a:sym typeface="+mn-ea"/>
              </a:rPr>
              <a:t>人机交互研究内容</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5077460"/>
          </a:xfrm>
          <a:prstGeom prst="rect">
            <a:avLst/>
          </a:prstGeom>
          <a:noFill/>
        </p:spPr>
        <p:txBody>
          <a:bodyPr wrap="square" rtlCol="0">
            <a:spAutoFit/>
          </a:bodyPr>
          <a:p>
            <a:pPr lvl="0"/>
            <a:r>
              <a:rPr lang="zh-CN" altLang="zh-CN" sz="3600" dirty="0">
                <a:sym typeface="+mn-ea"/>
              </a:rPr>
              <a:t>人机交互界面表示模型：</a:t>
            </a:r>
            <a:endParaRPr lang="zh-CN" altLang="zh-CN" sz="3600" dirty="0"/>
          </a:p>
          <a:p>
            <a:pPr lvl="0"/>
            <a:endParaRPr lang="zh-CN" altLang="zh-CN" sz="3600" dirty="0"/>
          </a:p>
          <a:p>
            <a:pPr lvl="0"/>
            <a:r>
              <a:rPr lang="zh-CN" altLang="zh-CN" sz="3600" dirty="0">
                <a:sym typeface="+mn-ea"/>
              </a:rPr>
              <a:t>行为模型：从</a:t>
            </a:r>
            <a:r>
              <a:rPr lang="zh-CN" altLang="zh-CN" sz="3600" b="1" dirty="0">
                <a:solidFill>
                  <a:srgbClr val="FB581F"/>
                </a:solidFill>
                <a:sym typeface="+mn-ea"/>
              </a:rPr>
              <a:t>用户</a:t>
            </a:r>
            <a:r>
              <a:rPr lang="zh-CN" altLang="zh-CN" sz="3600" dirty="0">
                <a:sym typeface="+mn-ea"/>
              </a:rPr>
              <a:t>和</a:t>
            </a:r>
            <a:r>
              <a:rPr lang="zh-CN" altLang="zh-CN" sz="3600" b="1" dirty="0">
                <a:solidFill>
                  <a:srgbClr val="FB581F"/>
                </a:solidFill>
                <a:sym typeface="+mn-ea"/>
              </a:rPr>
              <a:t>任务</a:t>
            </a:r>
            <a:r>
              <a:rPr lang="zh-CN" altLang="zh-CN" sz="3600" dirty="0">
                <a:sym typeface="+mn-ea"/>
              </a:rPr>
              <a:t>角度描述人机交互界面。</a:t>
            </a:r>
            <a:endParaRPr lang="zh-CN" altLang="zh-CN" sz="3600" dirty="0"/>
          </a:p>
          <a:p>
            <a:pPr lvl="0"/>
            <a:r>
              <a:rPr lang="zh-CN" altLang="zh-CN" sz="3600" dirty="0">
                <a:sym typeface="+mn-ea"/>
              </a:rPr>
              <a:t>如：GOMS模型、LOTOS模型、UAN模型、任务模型</a:t>
            </a:r>
            <a:endParaRPr lang="zh-CN" altLang="zh-CN" sz="3600" dirty="0"/>
          </a:p>
          <a:p>
            <a:pPr lvl="0"/>
            <a:endParaRPr lang="zh-CN" altLang="zh-CN" sz="3600" dirty="0"/>
          </a:p>
          <a:p>
            <a:pPr lvl="0"/>
            <a:r>
              <a:rPr lang="zh-CN" altLang="zh-CN" sz="3600" dirty="0">
                <a:sym typeface="+mn-ea"/>
              </a:rPr>
              <a:t>结构模型：从</a:t>
            </a:r>
            <a:r>
              <a:rPr lang="zh-CN" altLang="zh-CN" sz="3600" b="1" dirty="0">
                <a:solidFill>
                  <a:srgbClr val="FB581F"/>
                </a:solidFill>
                <a:sym typeface="+mn-ea"/>
              </a:rPr>
              <a:t>系统</a:t>
            </a:r>
            <a:r>
              <a:rPr lang="zh-CN" altLang="zh-CN" sz="3600" dirty="0">
                <a:sym typeface="+mn-ea"/>
              </a:rPr>
              <a:t>角度。如，产生式规则</a:t>
            </a:r>
            <a:endParaRPr lang="zh-CN" altLang="zh-CN" sz="3600" dirty="0"/>
          </a:p>
          <a:p>
            <a:pPr lvl="0"/>
            <a:endParaRPr lang="zh-CN" altLang="zh-CN" sz="3600" dirty="0"/>
          </a:p>
          <a:p>
            <a:pPr lvl="0"/>
            <a:r>
              <a:rPr lang="zh-CN" altLang="zh-CN" sz="3600" dirty="0">
                <a:sym typeface="+mn-ea"/>
              </a:rPr>
              <a:t>表现模型：人机交互界面的</a:t>
            </a:r>
            <a:r>
              <a:rPr lang="zh-CN" altLang="zh-CN" sz="3600" b="1" dirty="0">
                <a:solidFill>
                  <a:srgbClr val="FB581F"/>
                </a:solidFill>
                <a:sym typeface="+mn-ea"/>
              </a:rPr>
              <a:t>具体表示方法</a:t>
            </a:r>
            <a:endParaRPr lang="zh-CN" altLang="zh-CN" sz="3600" b="1" dirty="0">
              <a:solidFill>
                <a:srgbClr val="FB581F"/>
              </a:solidFill>
              <a:sym typeface="+mn-ea"/>
            </a:endParaRPr>
          </a:p>
          <a:p>
            <a:pPr lvl="0"/>
            <a:r>
              <a:rPr lang="zh-CN" altLang="zh-CN" sz="3600" b="1" dirty="0">
                <a:solidFill>
                  <a:schemeClr val="tx1"/>
                </a:solidFill>
                <a:sym typeface="+mn-ea"/>
              </a:rPr>
              <a:t>【</a:t>
            </a:r>
            <a:r>
              <a:rPr lang="en-US" altLang="zh-CN" sz="3600" b="1" dirty="0">
                <a:solidFill>
                  <a:schemeClr val="tx1"/>
                </a:solidFill>
                <a:sym typeface="+mn-ea"/>
              </a:rPr>
              <a:t>2</a:t>
            </a:r>
            <a:r>
              <a:rPr lang="zh-CN" altLang="en-US" sz="3600" b="1" dirty="0">
                <a:solidFill>
                  <a:schemeClr val="tx1"/>
                </a:solidFill>
                <a:sym typeface="+mn-ea"/>
              </a:rPr>
              <a:t>】</a:t>
            </a:r>
            <a:endParaRPr lang="zh-CN" altLang="en-US" sz="3600" b="1"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KSO_WM_SLIDE_MODEL_TYPE" val="timeline"/>
</p:tagLst>
</file>

<file path=ppt/theme/theme1.xml><?xml version="1.0" encoding="utf-8"?>
<a:theme xmlns:a="http://schemas.openxmlformats.org/drawingml/2006/main" name="第一PPT，www.1ppt.com">
  <a:themeElements>
    <a:clrScheme name="自定义 21">
      <a:dk1>
        <a:srgbClr val="000000"/>
      </a:dk1>
      <a:lt1>
        <a:srgbClr val="FFFFFF"/>
      </a:lt1>
      <a:dk2>
        <a:srgbClr val="44546A"/>
      </a:dk2>
      <a:lt2>
        <a:srgbClr val="E7E6E6"/>
      </a:lt2>
      <a:accent1>
        <a:srgbClr val="25B0D2"/>
      </a:accent1>
      <a:accent2>
        <a:srgbClr val="047ABA"/>
      </a:accent2>
      <a:accent3>
        <a:srgbClr val="58C4B8"/>
      </a:accent3>
      <a:accent4>
        <a:srgbClr val="15B0B8"/>
      </a:accent4>
      <a:accent5>
        <a:srgbClr val="077FBF"/>
      </a:accent5>
      <a:accent6>
        <a:srgbClr val="70AD47"/>
      </a:accent6>
      <a:hlink>
        <a:srgbClr val="6DC2CC"/>
      </a:hlink>
      <a:folHlink>
        <a:srgbClr val="7BC8DB"/>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3902</Words>
  <Application>WPS 演示</Application>
  <PresentationFormat>自定义</PresentationFormat>
  <Paragraphs>311</Paragraphs>
  <Slides>36</Slides>
  <Notes>20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36</vt:i4>
      </vt:variant>
    </vt:vector>
  </HeadingPairs>
  <TitlesOfParts>
    <vt:vector size="56" baseType="lpstr">
      <vt:lpstr>Arial</vt:lpstr>
      <vt:lpstr>宋体</vt:lpstr>
      <vt:lpstr>Wingdings</vt:lpstr>
      <vt:lpstr>Arial</vt:lpstr>
      <vt:lpstr>Calibri</vt:lpstr>
      <vt:lpstr>微软雅黑</vt:lpstr>
      <vt:lpstr>方正正中黑简体</vt:lpstr>
      <vt:lpstr>Franklin Gothic Medium</vt:lpstr>
      <vt:lpstr>华文彩云</vt:lpstr>
      <vt:lpstr>华文新魏</vt:lpstr>
      <vt:lpstr>等线</vt:lpstr>
      <vt:lpstr>Arial Unicode MS</vt:lpstr>
      <vt:lpstr>等线 Light</vt:lpstr>
      <vt:lpstr>ITC Avant Garde Std Bk</vt:lpstr>
      <vt:lpstr>Arial Rounded MT Bold</vt:lpstr>
      <vt:lpstr>Times New Roman</vt:lpstr>
      <vt:lpstr>Calibri</vt:lpstr>
      <vt:lpstr>黑体</vt:lpstr>
      <vt:lpstr>Century Gothic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多边形</dc:title>
  <dc:creator>第一PPT</dc:creator>
  <cp:keywords>www.1ppt.com</cp:keywords>
  <dc:description>www.1ppt.com</dc:description>
  <cp:lastModifiedBy>HOLO</cp:lastModifiedBy>
  <cp:revision>62</cp:revision>
  <dcterms:created xsi:type="dcterms:W3CDTF">2017-10-13T08:07:00Z</dcterms:created>
  <dcterms:modified xsi:type="dcterms:W3CDTF">2018-11-04T00:43:53Z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